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315" r:id="rId2"/>
    <p:sldId id="342" r:id="rId3"/>
    <p:sldId id="316" r:id="rId4"/>
    <p:sldId id="317" r:id="rId5"/>
    <p:sldId id="318" r:id="rId6"/>
    <p:sldId id="319" r:id="rId7"/>
    <p:sldId id="320" r:id="rId8"/>
    <p:sldId id="266" r:id="rId9"/>
    <p:sldId id="265" r:id="rId10"/>
    <p:sldId id="264" r:id="rId11"/>
    <p:sldId id="321" r:id="rId12"/>
    <p:sldId id="322" r:id="rId13"/>
    <p:sldId id="323" r:id="rId14"/>
    <p:sldId id="324" r:id="rId15"/>
    <p:sldId id="325" r:id="rId16"/>
    <p:sldId id="326" r:id="rId17"/>
    <p:sldId id="327" r:id="rId18"/>
    <p:sldId id="328" r:id="rId19"/>
    <p:sldId id="329" r:id="rId20"/>
    <p:sldId id="330" r:id="rId21"/>
    <p:sldId id="331" r:id="rId22"/>
    <p:sldId id="332" r:id="rId23"/>
    <p:sldId id="333" r:id="rId24"/>
    <p:sldId id="267" r:id="rId25"/>
    <p:sldId id="268" r:id="rId26"/>
    <p:sldId id="334" r:id="rId27"/>
    <p:sldId id="335" r:id="rId28"/>
    <p:sldId id="256" r:id="rId29"/>
    <p:sldId id="336" r:id="rId30"/>
    <p:sldId id="262" r:id="rId31"/>
    <p:sldId id="258" r:id="rId32"/>
    <p:sldId id="337" r:id="rId33"/>
    <p:sldId id="339" r:id="rId34"/>
    <p:sldId id="338" r:id="rId35"/>
    <p:sldId id="340" r:id="rId36"/>
    <p:sldId id="341" r:id="rId3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6" autoAdjust="0"/>
    <p:restoredTop sz="94660"/>
  </p:normalViewPr>
  <p:slideViewPr>
    <p:cSldViewPr snapToGrid="0">
      <p:cViewPr varScale="1">
        <p:scale>
          <a:sx n="66" d="100"/>
          <a:sy n="66" d="100"/>
        </p:scale>
        <p:origin x="516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BDE637-0ACC-49B8-893A-F8F12B2DD4E3}" type="datetimeFigureOut">
              <a:rPr lang="en-US" smtClean="0"/>
              <a:t>3/25/2026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2763BB-DBBE-430A-B5E7-083756E459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7305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3AD946-7F80-466C-9756-0D9D0C4EF55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39938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E99E20-BF74-B79D-EF46-136E407B74F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C8CF92-03C3-833F-6C2D-B39FBDA09C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1850A0-7549-BC42-71F5-91BF225A74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53968-0EDC-4FB1-9777-F11D75242823}" type="datetime1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6DB9C6-77BE-9E4A-9F3C-5CEAD9D7BF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CF917C-760C-38C6-D2DE-AEC11F5F51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4B98B-2754-4CC7-AC38-A6DD38477A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486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0563F5-AA12-E1BA-CD57-A0474F66DE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F358AAF-BFC9-77A9-5A2A-DDCA17F970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2C7EB6-04C2-041C-429E-4DC927609E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1FA38-3B6A-4FCD-BA6F-E64786F86AED}" type="datetime1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4C92D6-B68C-0798-670F-8B4E02310C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9DF917-AC32-C7CF-F325-B2FA9A3A0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4B98B-2754-4CC7-AC38-A6DD38477A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9624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420B48A-F534-F5DC-B66C-3576D5EE9BB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DD31AD1-7FB9-2002-37B4-E42ED27C326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9CA0DF-4D9B-43C5-F550-51A2EE7C76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42A77-904F-4388-9FF1-7E7B607149EF}" type="datetime1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5A9093-E1D4-FD5C-D6AD-57036CD532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BC7617-5434-A634-1D28-C0439268E5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4B98B-2754-4CC7-AC38-A6DD38477A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12705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910F6A-D1C0-B7AB-ED1D-612E1BDA1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209AFB-AEDB-28A2-6E64-BBBE5D31F1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5D38E3-4B4E-A8F3-89E8-532200D22E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8AE5A-4584-4CC3-BF06-541496FE8798}" type="datetime1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278350-C5DB-ABCA-1F8A-B5AA579D88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1FD82C-098B-4268-1E72-20E4290BE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4B98B-2754-4CC7-AC38-A6DD38477A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5539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C1D963-79F4-167E-634F-A5F4EF2745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98DD50-FAB3-CBE4-E357-7457808F7E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F9A944-CF5F-6BF8-1851-FF0E114EEF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C132B-76AE-4A88-BCA2-692B660C45AF}" type="datetime1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7ADA4B-1215-7902-CD6F-19B5DAAAEC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F95937-EE26-FF2A-FB33-D1C617449D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4B98B-2754-4CC7-AC38-A6DD38477A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25002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84AF9E-6B9D-A443-D17B-B0A23F9FE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94FE19-5274-9CC8-D41D-2ED38E8FE06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F3474A3-6331-685C-125B-6173EF6AD94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7293C43-2691-A1BD-D32F-3A7B6EE469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19DAF-FCF4-4AD9-9ED1-19031D2CA328}" type="datetime1">
              <a:rPr lang="en-US" smtClean="0"/>
              <a:t>3/25/2026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28EC72F-6AF5-F8AC-935B-59A75D935A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1C2DF0-154E-F66B-2471-97F9F47B26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4B98B-2754-4CC7-AC38-A6DD38477A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6831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D6711A-9B50-963D-CBD1-2EEB867267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EFC117-D060-7278-6086-218D7DDAE6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AED81EC-9CF1-90B3-1FA1-DC4EB8423C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200CED4-EF27-6F0E-E330-0FDF77E971D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F1078B8-BDCC-65C9-0F7F-E4931AA74BD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AC3955D-52DD-1C78-0D78-4750BAA466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2D452-70F0-45B4-8DA8-0F859C17AA74}" type="datetime1">
              <a:rPr lang="en-US" smtClean="0"/>
              <a:t>3/25/2026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BBA19B3-0733-E0E0-0C45-E59DA24D86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F7AE443-F9BE-11D4-D1D6-7C83C12FA2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4B98B-2754-4CC7-AC38-A6DD38477A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6727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4F330C-9528-2C47-5322-75DE697355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E287CF9-6842-8F40-F60A-E6B9234E47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B0A65-FB6A-4D06-A0DA-8E7EC17F57C8}" type="datetime1">
              <a:rPr lang="en-US" smtClean="0"/>
              <a:t>3/25/2026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4696C10-CF67-469C-0B77-5A42EBDA8B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3625809-BCB9-FD63-FAB0-4589BE2791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4B98B-2754-4CC7-AC38-A6DD38477A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25998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E960D04-4713-6171-C362-84529B82BB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1E44D-55B9-4901-8909-397E22BC9406}" type="datetime1">
              <a:rPr lang="en-US" smtClean="0"/>
              <a:t>3/25/2026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F5A9928-9DE9-77EF-514D-64C193AAE4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5A09E8-6748-A7D3-9018-D1B891B381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4B98B-2754-4CC7-AC38-A6DD38477A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3952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4565A2-58B6-282C-6F9F-067CDB13BD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D2AE6E-777A-792F-9CB6-50F532F81B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8D98525-582E-C08C-D087-F752BE3ED0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CCA9A0-21D3-4225-7C33-0CD66D3E3C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1D0B6-E537-4F0C-9A8B-2A90A083F3C8}" type="datetime1">
              <a:rPr lang="en-US" smtClean="0"/>
              <a:t>3/25/2026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579DADD-757E-4C01-BFD0-0234ECD88D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120FE8D-426E-811C-C0B5-20CDCB349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4B98B-2754-4CC7-AC38-A6DD38477A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52679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BFCF48-39F7-77BB-7689-0E548F4825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CAAADDA-F3E6-C316-2E6E-CC00BC6D7BF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0B699A2-6616-B864-BBB2-C1642BC9742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37C221-9671-7398-FC22-0B3CA05680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89EAE-F133-42C5-BF6F-94FF9766A878}" type="datetime1">
              <a:rPr lang="en-US" smtClean="0"/>
              <a:t>3/25/2026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5D44E1B-FB98-8AFA-7743-C65ABDB936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FC0E131-FE0A-9C41-D95C-F21124B913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4B98B-2754-4CC7-AC38-A6DD38477A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29344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8114054-BE55-296A-F0E9-B0C9CAEF7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6179CD-C9E7-B208-79E6-56223834FB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48C954-4BB7-7C4D-599F-5562A6EEB6B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B58740-AABB-4C6A-B33B-E45F19C93CD3}" type="datetime1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40082F-CE3A-5B97-322A-96910D1F06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© 2025 Marilyn Wolf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21D964-91F7-81D4-CACB-C68A2B340B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D4B98B-2754-4CC7-AC38-A6DD38477A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75000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6335213" y="1847850"/>
            <a:ext cx="5381808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5800" dirty="0"/>
              <a:t>Register-Transfer and Finite-State Machines</a:t>
            </a:r>
            <a:endParaRPr lang="en-US" sz="5800" i="1" dirty="0"/>
          </a:p>
          <a:p>
            <a:pPr marL="0" indent="0">
              <a:buNone/>
            </a:pPr>
            <a:endParaRPr lang="en-US" sz="2400" dirty="0">
              <a:hlinkClick r:id="" action="ppaction://noaction"/>
            </a:endParaRPr>
          </a:p>
          <a:p>
            <a:pPr marL="0" indent="0">
              <a:buNone/>
            </a:pPr>
            <a:r>
              <a:rPr lang="en-US" sz="2400" dirty="0"/>
              <a:t>http://www.marilynwolf.com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/>
              <a:t>© 2025 Marilyn Wolf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DED22B8-A749-9117-8D64-2C1A0A9F97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824" y="365125"/>
            <a:ext cx="4911852" cy="6044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5965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EAC2A9BD-A229-57D0-81FE-F0FB6BA3B927}"/>
              </a:ext>
            </a:extLst>
          </p:cNvPr>
          <p:cNvCxnSpPr>
            <a:cxnSpLocks/>
          </p:cNvCxnSpPr>
          <p:nvPr/>
        </p:nvCxnSpPr>
        <p:spPr>
          <a:xfrm>
            <a:off x="3860598" y="3906696"/>
            <a:ext cx="473682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15A3F5A-D916-9A5B-CEA4-EEBE95C97BF0}"/>
              </a:ext>
            </a:extLst>
          </p:cNvPr>
          <p:cNvCxnSpPr/>
          <p:nvPr/>
        </p:nvCxnSpPr>
        <p:spPr>
          <a:xfrm flipV="1">
            <a:off x="3852749" y="2607699"/>
            <a:ext cx="0" cy="130292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6C6DDB86-24BF-B37C-E39E-EE28FC2376A8}"/>
              </a:ext>
            </a:extLst>
          </p:cNvPr>
          <p:cNvSpPr txBox="1"/>
          <p:nvPr/>
        </p:nvSpPr>
        <p:spPr>
          <a:xfrm>
            <a:off x="7796835" y="4091146"/>
            <a:ext cx="6142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time</a:t>
            </a: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2D7B81FA-FE33-5F88-765B-CFC5456A367D}"/>
              </a:ext>
            </a:extLst>
          </p:cNvPr>
          <p:cNvSpPr/>
          <p:nvPr/>
        </p:nvSpPr>
        <p:spPr>
          <a:xfrm>
            <a:off x="4005803" y="2474484"/>
            <a:ext cx="4316910" cy="1333642"/>
          </a:xfrm>
          <a:custGeom>
            <a:avLst/>
            <a:gdLst>
              <a:gd name="connsiteX0" fmla="*/ 0 w 4316910"/>
              <a:gd name="connsiteY0" fmla="*/ 1314479 h 1333642"/>
              <a:gd name="connsiteX1" fmla="*/ 604368 w 4316910"/>
              <a:gd name="connsiteY1" fmla="*/ 1243838 h 1333642"/>
              <a:gd name="connsiteX2" fmla="*/ 879080 w 4316910"/>
              <a:gd name="connsiteY2" fmla="*/ 588453 h 1333642"/>
              <a:gd name="connsiteX3" fmla="*/ 1106699 w 4316910"/>
              <a:gd name="connsiteY3" fmla="*/ 117517 h 1333642"/>
              <a:gd name="connsiteX4" fmla="*/ 1475599 w 4316910"/>
              <a:gd name="connsiteY4" fmla="*/ 180309 h 1333642"/>
              <a:gd name="connsiteX5" fmla="*/ 1695369 w 4316910"/>
              <a:gd name="connsiteY5" fmla="*/ 39028 h 1333642"/>
              <a:gd name="connsiteX6" fmla="*/ 2099588 w 4316910"/>
              <a:gd name="connsiteY6" fmla="*/ 250949 h 1333642"/>
              <a:gd name="connsiteX7" fmla="*/ 2378225 w 4316910"/>
              <a:gd name="connsiteY7" fmla="*/ 46877 h 1333642"/>
              <a:gd name="connsiteX8" fmla="*/ 2656862 w 4316910"/>
              <a:gd name="connsiteY8" fmla="*/ 1314479 h 1333642"/>
              <a:gd name="connsiteX9" fmla="*/ 3057158 w 4316910"/>
              <a:gd name="connsiteY9" fmla="*/ 839618 h 1333642"/>
              <a:gd name="connsiteX10" fmla="*/ 3402510 w 4316910"/>
              <a:gd name="connsiteY10" fmla="*/ 1235989 h 1333642"/>
              <a:gd name="connsiteX11" fmla="*/ 3783183 w 4316910"/>
              <a:gd name="connsiteY11" fmla="*/ 1016219 h 1333642"/>
              <a:gd name="connsiteX12" fmla="*/ 4316910 w 4316910"/>
              <a:gd name="connsiteY12" fmla="*/ 1239914 h 1333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316910" h="1333642">
                <a:moveTo>
                  <a:pt x="0" y="1314479"/>
                </a:moveTo>
                <a:lnTo>
                  <a:pt x="604368" y="1243838"/>
                </a:lnTo>
                <a:cubicBezTo>
                  <a:pt x="750881" y="1122834"/>
                  <a:pt x="795358" y="776173"/>
                  <a:pt x="879080" y="588453"/>
                </a:cubicBezTo>
                <a:cubicBezTo>
                  <a:pt x="962802" y="400733"/>
                  <a:pt x="1007279" y="185541"/>
                  <a:pt x="1106699" y="117517"/>
                </a:cubicBezTo>
                <a:cubicBezTo>
                  <a:pt x="1206119" y="49493"/>
                  <a:pt x="1377487" y="193390"/>
                  <a:pt x="1475599" y="180309"/>
                </a:cubicBezTo>
                <a:cubicBezTo>
                  <a:pt x="1573711" y="167227"/>
                  <a:pt x="1591371" y="27255"/>
                  <a:pt x="1695369" y="39028"/>
                </a:cubicBezTo>
                <a:cubicBezTo>
                  <a:pt x="1799367" y="50801"/>
                  <a:pt x="1985779" y="249641"/>
                  <a:pt x="2099588" y="250949"/>
                </a:cubicBezTo>
                <a:cubicBezTo>
                  <a:pt x="2213397" y="252257"/>
                  <a:pt x="2285346" y="-130378"/>
                  <a:pt x="2378225" y="46877"/>
                </a:cubicBezTo>
                <a:cubicBezTo>
                  <a:pt x="2471104" y="224132"/>
                  <a:pt x="2543706" y="1182355"/>
                  <a:pt x="2656862" y="1314479"/>
                </a:cubicBezTo>
                <a:cubicBezTo>
                  <a:pt x="2770018" y="1446603"/>
                  <a:pt x="2932883" y="852700"/>
                  <a:pt x="3057158" y="839618"/>
                </a:cubicBezTo>
                <a:cubicBezTo>
                  <a:pt x="3181433" y="826536"/>
                  <a:pt x="3281506" y="1206556"/>
                  <a:pt x="3402510" y="1235989"/>
                </a:cubicBezTo>
                <a:cubicBezTo>
                  <a:pt x="3523514" y="1265422"/>
                  <a:pt x="3630783" y="1015565"/>
                  <a:pt x="3783183" y="1016219"/>
                </a:cubicBezTo>
                <a:cubicBezTo>
                  <a:pt x="3935583" y="1016873"/>
                  <a:pt x="4126246" y="1128393"/>
                  <a:pt x="4316910" y="1239914"/>
                </a:cubicBezTo>
              </a:path>
            </a:pathLst>
          </a:cu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2334439-F59E-9B24-B906-E8FFC05788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207033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4D29BA9-6078-7E31-6C82-222E582ED2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1532" y="2447925"/>
            <a:ext cx="5448935" cy="1962150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78E2F63-3E9A-6EAF-6523-0584A39D9A71}"/>
              </a:ext>
            </a:extLst>
          </p:cNvPr>
          <p:cNvCxnSpPr>
            <a:cxnSpLocks/>
          </p:cNvCxnSpPr>
          <p:nvPr/>
        </p:nvCxnSpPr>
        <p:spPr>
          <a:xfrm>
            <a:off x="6487236" y="2697707"/>
            <a:ext cx="0" cy="1669577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3BEB72E-9A19-71E4-9983-6EF585173E43}"/>
              </a:ext>
            </a:extLst>
          </p:cNvPr>
          <p:cNvCxnSpPr>
            <a:cxnSpLocks/>
          </p:cNvCxnSpPr>
          <p:nvPr/>
        </p:nvCxnSpPr>
        <p:spPr>
          <a:xfrm>
            <a:off x="6180161" y="2697707"/>
            <a:ext cx="0" cy="1669577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EE6CAC0-5A40-BB68-616E-61D5F29E201A}"/>
              </a:ext>
            </a:extLst>
          </p:cNvPr>
          <p:cNvCxnSpPr>
            <a:cxnSpLocks/>
          </p:cNvCxnSpPr>
          <p:nvPr/>
        </p:nvCxnSpPr>
        <p:spPr>
          <a:xfrm>
            <a:off x="7340221" y="2697707"/>
            <a:ext cx="0" cy="1669577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092358A-1AFA-51AD-6645-83AF9F8496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456384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5823ABB-C424-D406-8995-6F4AFD7F73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700" y="2852737"/>
            <a:ext cx="3276600" cy="1152525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7327A6E-2A6C-7B0E-5C1D-8C06190E99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0172223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43BB45A-6B34-C1C2-C417-BB8DA5A2CF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3457" y="2024062"/>
            <a:ext cx="5125085" cy="2809875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202FDF6-2FDE-8DE5-D7B5-346026A81B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455139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C569944-1569-6468-321E-350DF40C2D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6262" y="2395537"/>
            <a:ext cx="3419475" cy="2066925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A35C9AB-F22C-2C3F-FC3E-AD022349DD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38605544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6757270-06AB-5287-72B2-5717E78BF6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1950" y="1128395"/>
            <a:ext cx="3848100" cy="460121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D44A68DB-099C-05B9-C424-F50C7D12CC07}"/>
              </a:ext>
            </a:extLst>
          </p:cNvPr>
          <p:cNvGrpSpPr/>
          <p:nvPr/>
        </p:nvGrpSpPr>
        <p:grpSpPr>
          <a:xfrm>
            <a:off x="4940490" y="1032680"/>
            <a:ext cx="1762836" cy="2836462"/>
            <a:chOff x="4940490" y="1032680"/>
            <a:chExt cx="1762836" cy="2836462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C497B1AC-1228-A3EC-A244-63B85D507A51}"/>
                </a:ext>
              </a:extLst>
            </p:cNvPr>
            <p:cNvSpPr/>
            <p:nvPr/>
          </p:nvSpPr>
          <p:spPr>
            <a:xfrm>
              <a:off x="4940490" y="1032680"/>
              <a:ext cx="259308" cy="327547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AAC25057-D3E0-1238-4B79-A1D6F51B7317}"/>
                </a:ext>
              </a:extLst>
            </p:cNvPr>
            <p:cNvSpPr/>
            <p:nvPr/>
          </p:nvSpPr>
          <p:spPr>
            <a:xfrm>
              <a:off x="6444018" y="3541595"/>
              <a:ext cx="259308" cy="327547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" name="Straight Arrow Connector 5">
              <a:extLst>
                <a:ext uri="{FF2B5EF4-FFF2-40B4-BE49-F238E27FC236}">
                  <a16:creationId xmlns:a16="http://schemas.microsoft.com/office/drawing/2014/main" id="{BBD9C88D-2131-9995-61BB-D18449FCB1C8}"/>
                </a:ext>
              </a:extLst>
            </p:cNvPr>
            <p:cNvCxnSpPr>
              <a:cxnSpLocks/>
              <a:stCxn id="4" idx="3"/>
            </p:cNvCxnSpPr>
            <p:nvPr/>
          </p:nvCxnSpPr>
          <p:spPr>
            <a:xfrm>
              <a:off x="5199798" y="1196454"/>
              <a:ext cx="1373874" cy="2345141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417F646-6A55-0A54-D105-314F662D7B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758486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4DFD245-A928-B364-5C14-29C58F9138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0619" y="1886128"/>
            <a:ext cx="2510761" cy="3085744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97968B-7662-6960-80C7-8DC79365D4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31841742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FE62C59-A782-7DD1-DDAE-978083A558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4034" y="2436623"/>
            <a:ext cx="2457450" cy="14859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0C56BAD-AA95-15BD-37C8-CF87021B87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3746" y="2377483"/>
            <a:ext cx="4181475" cy="1857375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AE7B459-7E36-96C7-55EB-64D2F9E17F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33847913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11DD68D-37F1-B7A9-C52F-E7B60AD3F1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8987" y="1687133"/>
            <a:ext cx="3533775" cy="261937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DC3259A3-B4DD-96C9-7FD6-3FF5FC06315B}"/>
                  </a:ext>
                </a:extLst>
              </p:cNvPr>
              <p:cNvSpPr txBox="1"/>
              <p:nvPr/>
            </p:nvSpPr>
            <p:spPr>
              <a:xfrm>
                <a:off x="4908645" y="4735774"/>
                <a:ext cx="2260619" cy="48609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i="1" smtClean="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sz="18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max</m:t>
                              </m:r>
                            </m:e>
                            <m:lim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𝑖</m:t>
                              </m:r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, </m:t>
                              </m:r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𝑗</m:t>
                              </m:r>
                            </m:lim>
                          </m:limLow>
                        </m:fName>
                        <m:e>
                          <m:sSub>
                            <m:sSubPr>
                              <m:ctrlP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𝛿</m:t>
                              </m:r>
                            </m:e>
                            <m:sub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𝑖𝑗</m:t>
                              </m:r>
                            </m:sub>
                          </m:sSub>
                        </m:e>
                      </m:func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, </m:t>
                      </m:r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𝑖</m:t>
                      </m:r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𝜖</m:t>
                      </m:r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𝑃𝐼</m:t>
                      </m:r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, </m:t>
                      </m:r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𝑗</m:t>
                      </m:r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𝜖</m:t>
                      </m:r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𝑃𝑂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DC3259A3-B4DD-96C9-7FD6-3FF5FC0631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08645" y="4735774"/>
                <a:ext cx="2260619" cy="486095"/>
              </a:xfrm>
              <a:prstGeom prst="rect">
                <a:avLst/>
              </a:prstGeom>
              <a:blipFill>
                <a:blip r:embed="rId3"/>
                <a:stretch>
                  <a:fillRect b="-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419AD3F-76C9-1CAC-E2C3-1041EF4D15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14129609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06F37AE-B8C4-38CA-EFA3-161B06F059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3985" y="1262559"/>
            <a:ext cx="5782310" cy="141922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C0553BF-CE93-23F4-AC1E-458E7CDB6D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8952" y="3458499"/>
            <a:ext cx="5677535" cy="132397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9A123E26-A3B2-1CF5-BC56-98F5DCB9EB3D}"/>
                  </a:ext>
                </a:extLst>
              </p:cNvPr>
              <p:cNvSpPr txBox="1"/>
              <p:nvPr/>
            </p:nvSpPr>
            <p:spPr>
              <a:xfrm>
                <a:off x="4508310" y="5081517"/>
                <a:ext cx="2844240" cy="39074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𝑇</m:t>
                      </m:r>
                      <m:r>
                        <a:rPr lang="en-US" sz="180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𝜕</m:t>
                          </m:r>
                        </m:e>
                        <m:sub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𝑐𝑜𝑚𝑏</m:t>
                          </m:r>
                        </m:sub>
                      </m:sSub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𝑡</m:t>
                          </m:r>
                        </m:e>
                        <m:sub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𝑠𝑒𝑡𝑢𝑝</m:t>
                          </m:r>
                        </m:sub>
                      </m:sSub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𝑡</m:t>
                          </m:r>
                        </m:e>
                        <m:sub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h𝑜𝑙𝑑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9A123E26-A3B2-1CF5-BC56-98F5DCB9EB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8310" y="5081517"/>
                <a:ext cx="2844240" cy="390748"/>
              </a:xfrm>
              <a:prstGeom prst="rect">
                <a:avLst/>
              </a:prstGeom>
              <a:blipFill>
                <a:blip r:embed="rId4"/>
                <a:stretch>
                  <a:fillRect b="-62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C14741-E184-DD6C-400C-E05D85529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39953486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24A3968-F7E0-C034-5287-AFE6A7B5EF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8242" y="1696871"/>
            <a:ext cx="10515600" cy="3752211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Register stores a value.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Register writing is controlled by a clock.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Register value is stable except for a small window.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12ED89D-3531-B190-84B7-E8ACF6E193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400569877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D948D8F-9CF3-6253-6F00-9FA7BF49BE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200" y="1466532"/>
            <a:ext cx="5943600" cy="3924935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9812789D-EFE9-0D38-8547-4B1EEFFC97DE}"/>
              </a:ext>
            </a:extLst>
          </p:cNvPr>
          <p:cNvGrpSpPr/>
          <p:nvPr/>
        </p:nvGrpSpPr>
        <p:grpSpPr>
          <a:xfrm>
            <a:off x="4494663" y="1466532"/>
            <a:ext cx="3996519" cy="4125638"/>
            <a:chOff x="4494663" y="1466532"/>
            <a:chExt cx="3996519" cy="4125638"/>
          </a:xfrm>
        </p:grpSpPr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264D7A15-4B93-D9A7-4D14-F5D270C25BEE}"/>
                </a:ext>
              </a:extLst>
            </p:cNvPr>
            <p:cNvCxnSpPr/>
            <p:nvPr/>
          </p:nvCxnSpPr>
          <p:spPr>
            <a:xfrm>
              <a:off x="4494663" y="1466532"/>
              <a:ext cx="0" cy="4115402"/>
            </a:xfrm>
            <a:prstGeom prst="line">
              <a:avLst/>
            </a:prstGeom>
            <a:ln w="3810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9DD69B52-CC2F-11C4-FC2B-42E6E5F6B4E3}"/>
                </a:ext>
              </a:extLst>
            </p:cNvPr>
            <p:cNvCxnSpPr/>
            <p:nvPr/>
          </p:nvCxnSpPr>
          <p:spPr>
            <a:xfrm>
              <a:off x="8491182" y="1476768"/>
              <a:ext cx="0" cy="4115402"/>
            </a:xfrm>
            <a:prstGeom prst="line">
              <a:avLst/>
            </a:prstGeom>
            <a:ln w="3810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FA75633-D6C6-098F-2993-F628DDACDC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248097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404EABC-E820-1C58-4EEE-7CF5CFAE40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7250" y="2009775"/>
            <a:ext cx="2857500" cy="283845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7F5F947-80DC-8C15-A43D-4DF501CFD8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396720715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1AFFB44-66A9-6863-C6C6-CB5BD28B8F8B}"/>
              </a:ext>
            </a:extLst>
          </p:cNvPr>
          <p:cNvSpPr txBox="1"/>
          <p:nvPr/>
        </p:nvSpPr>
        <p:spPr>
          <a:xfrm>
            <a:off x="4274024" y="2538484"/>
            <a:ext cx="36439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/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always @(posedge 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clk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en-US" sz="1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/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begin</a:t>
            </a:r>
            <a:endParaRPr lang="en-US" sz="1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/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Q &lt;= D;</a:t>
            </a:r>
            <a:endParaRPr lang="en-US" sz="1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/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end;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069D71F-B826-C9DD-071D-C9C3DE315A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95386259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60AF21F-ED00-59CA-69CD-A272564195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7030" y="4169694"/>
            <a:ext cx="5943600" cy="175768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939DBC4-D9D8-A31E-70FB-1A609DA8F431}"/>
              </a:ext>
            </a:extLst>
          </p:cNvPr>
          <p:cNvSpPr txBox="1"/>
          <p:nvPr/>
        </p:nvSpPr>
        <p:spPr>
          <a:xfrm>
            <a:off x="4126173" y="732430"/>
            <a:ext cx="3810659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/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module 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simple_register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</a:p>
          <a:p>
            <a:pPr marL="0" marR="0"/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input 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clk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</a:p>
          <a:p>
            <a:pPr marL="0" marR="0"/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input D,</a:t>
            </a:r>
          </a:p>
          <a:p>
            <a:pPr marL="0" marR="0"/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output reg Q</a:t>
            </a:r>
          </a:p>
          <a:p>
            <a:pPr marL="0" marR="0"/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);</a:t>
            </a:r>
          </a:p>
          <a:p>
            <a:pPr marL="0" marR="0"/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</a:p>
          <a:p>
            <a:pPr marL="0" marR="0"/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always @(posedge 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clk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</a:p>
          <a:p>
            <a:pPr marL="0" marR="0"/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begin</a:t>
            </a:r>
          </a:p>
          <a:p>
            <a:pPr marL="0" marR="0"/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Q &lt;= D;</a:t>
            </a:r>
          </a:p>
          <a:p>
            <a:pPr marL="0" marR="0"/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end</a:t>
            </a:r>
          </a:p>
          <a:p>
            <a:pPr marL="0" marR="0"/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endmodule</a:t>
            </a:r>
            <a:endParaRPr lang="en-US" sz="1800" dirty="0">
              <a:effectLst/>
              <a:latin typeface="Lucida Sans Typewriter" panose="020B0509030504030204" pitchFamily="49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98A7729-E80E-28C8-1814-4F35394E47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330756899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E6632B3-DE56-033F-DFDC-04CBA60274DD}"/>
              </a:ext>
            </a:extLst>
          </p:cNvPr>
          <p:cNvSpPr/>
          <p:nvPr/>
        </p:nvSpPr>
        <p:spPr>
          <a:xfrm>
            <a:off x="3656808" y="2780167"/>
            <a:ext cx="1125415" cy="14009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Isosceles Triangle 3">
            <a:extLst>
              <a:ext uri="{FF2B5EF4-FFF2-40B4-BE49-F238E27FC236}">
                <a16:creationId xmlns:a16="http://schemas.microsoft.com/office/drawing/2014/main" id="{D9EBE7D4-DC5B-8B14-F9C7-3A01F4C1B61E}"/>
              </a:ext>
            </a:extLst>
          </p:cNvPr>
          <p:cNvSpPr/>
          <p:nvPr/>
        </p:nvSpPr>
        <p:spPr>
          <a:xfrm>
            <a:off x="4002638" y="3811798"/>
            <a:ext cx="433754" cy="369277"/>
          </a:xfrm>
          <a:prstGeom prst="triangl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B2371B3-900E-5310-F0EB-9F18A87525A7}"/>
              </a:ext>
            </a:extLst>
          </p:cNvPr>
          <p:cNvSpPr txBox="1"/>
          <p:nvPr/>
        </p:nvSpPr>
        <p:spPr>
          <a:xfrm>
            <a:off x="3675304" y="2985321"/>
            <a:ext cx="327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94E285A-4BC9-8D58-FB65-5C0B5B2141F3}"/>
              </a:ext>
            </a:extLst>
          </p:cNvPr>
          <p:cNvSpPr txBox="1"/>
          <p:nvPr/>
        </p:nvSpPr>
        <p:spPr>
          <a:xfrm>
            <a:off x="4436392" y="2985321"/>
            <a:ext cx="340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/>
              <a:t>Q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BF13E8B-7853-C4F7-4CE6-4069ED063665}"/>
              </a:ext>
            </a:extLst>
          </p:cNvPr>
          <p:cNvSpPr/>
          <p:nvPr/>
        </p:nvSpPr>
        <p:spPr>
          <a:xfrm>
            <a:off x="3660079" y="825346"/>
            <a:ext cx="1125415" cy="14009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Isosceles Triangle 7">
            <a:extLst>
              <a:ext uri="{FF2B5EF4-FFF2-40B4-BE49-F238E27FC236}">
                <a16:creationId xmlns:a16="http://schemas.microsoft.com/office/drawing/2014/main" id="{2B6FFEDF-1358-E75D-5CDD-E34991E01CDD}"/>
              </a:ext>
            </a:extLst>
          </p:cNvPr>
          <p:cNvSpPr/>
          <p:nvPr/>
        </p:nvSpPr>
        <p:spPr>
          <a:xfrm>
            <a:off x="4005909" y="1856977"/>
            <a:ext cx="433754" cy="369277"/>
          </a:xfrm>
          <a:prstGeom prst="triangl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3657CC4-FBD2-EB9C-25EE-65DB6C656949}"/>
              </a:ext>
            </a:extLst>
          </p:cNvPr>
          <p:cNvSpPr txBox="1"/>
          <p:nvPr/>
        </p:nvSpPr>
        <p:spPr>
          <a:xfrm>
            <a:off x="3678575" y="1030500"/>
            <a:ext cx="327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F631BE6-D35F-962D-ECC7-39C20E2B058E}"/>
              </a:ext>
            </a:extLst>
          </p:cNvPr>
          <p:cNvSpPr txBox="1"/>
          <p:nvPr/>
        </p:nvSpPr>
        <p:spPr>
          <a:xfrm>
            <a:off x="4439663" y="1030500"/>
            <a:ext cx="340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/>
              <a:t>Q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3B43D2B-A080-E680-A6D1-E0502A009504}"/>
              </a:ext>
            </a:extLst>
          </p:cNvPr>
          <p:cNvSpPr/>
          <p:nvPr/>
        </p:nvSpPr>
        <p:spPr>
          <a:xfrm>
            <a:off x="3660079" y="4734988"/>
            <a:ext cx="1125415" cy="14009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Isosceles Triangle 14">
            <a:extLst>
              <a:ext uri="{FF2B5EF4-FFF2-40B4-BE49-F238E27FC236}">
                <a16:creationId xmlns:a16="http://schemas.microsoft.com/office/drawing/2014/main" id="{61C50F41-E9F7-F165-1F2F-399750796AD2}"/>
              </a:ext>
            </a:extLst>
          </p:cNvPr>
          <p:cNvSpPr/>
          <p:nvPr/>
        </p:nvSpPr>
        <p:spPr>
          <a:xfrm>
            <a:off x="4005909" y="5766619"/>
            <a:ext cx="433754" cy="369277"/>
          </a:xfrm>
          <a:prstGeom prst="triangl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FCA13D8-9A7A-BA15-9362-A6988F65CE15}"/>
              </a:ext>
            </a:extLst>
          </p:cNvPr>
          <p:cNvSpPr txBox="1"/>
          <p:nvPr/>
        </p:nvSpPr>
        <p:spPr>
          <a:xfrm>
            <a:off x="3678575" y="4940142"/>
            <a:ext cx="327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97396D2-234A-0FF1-9F93-DD982E131C6D}"/>
              </a:ext>
            </a:extLst>
          </p:cNvPr>
          <p:cNvSpPr txBox="1"/>
          <p:nvPr/>
        </p:nvSpPr>
        <p:spPr>
          <a:xfrm>
            <a:off x="4439663" y="4940142"/>
            <a:ext cx="340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/>
              <a:t>Q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18A9DCA-6251-23FB-FF5F-2E05684C76CC}"/>
              </a:ext>
            </a:extLst>
          </p:cNvPr>
          <p:cNvSpPr/>
          <p:nvPr/>
        </p:nvSpPr>
        <p:spPr>
          <a:xfrm>
            <a:off x="7892168" y="1856977"/>
            <a:ext cx="1125415" cy="14009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605A8D20-A8E6-7CEB-FED0-4BD4F34F04FD}"/>
              </a:ext>
            </a:extLst>
          </p:cNvPr>
          <p:cNvSpPr/>
          <p:nvPr/>
        </p:nvSpPr>
        <p:spPr>
          <a:xfrm>
            <a:off x="8237998" y="2888608"/>
            <a:ext cx="433754" cy="369277"/>
          </a:xfrm>
          <a:prstGeom prst="triangl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662B9E3-E3D0-AB92-E72F-A81E5CCE44D8}"/>
              </a:ext>
            </a:extLst>
          </p:cNvPr>
          <p:cNvSpPr txBox="1"/>
          <p:nvPr/>
        </p:nvSpPr>
        <p:spPr>
          <a:xfrm>
            <a:off x="7910664" y="2062131"/>
            <a:ext cx="327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F915B07-4467-8A5E-5ED9-029BF95A2766}"/>
              </a:ext>
            </a:extLst>
          </p:cNvPr>
          <p:cNvSpPr txBox="1"/>
          <p:nvPr/>
        </p:nvSpPr>
        <p:spPr>
          <a:xfrm>
            <a:off x="8671752" y="2062131"/>
            <a:ext cx="340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/>
              <a:t>Q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8DC36A8-AA54-F79C-6FD8-746DEC9399A9}"/>
              </a:ext>
            </a:extLst>
          </p:cNvPr>
          <p:cNvSpPr/>
          <p:nvPr/>
        </p:nvSpPr>
        <p:spPr>
          <a:xfrm>
            <a:off x="7895439" y="3811798"/>
            <a:ext cx="1125415" cy="14009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Isosceles Triangle 23">
            <a:extLst>
              <a:ext uri="{FF2B5EF4-FFF2-40B4-BE49-F238E27FC236}">
                <a16:creationId xmlns:a16="http://schemas.microsoft.com/office/drawing/2014/main" id="{025A9F38-92CD-6009-6D42-3B5D020EF35B}"/>
              </a:ext>
            </a:extLst>
          </p:cNvPr>
          <p:cNvSpPr/>
          <p:nvPr/>
        </p:nvSpPr>
        <p:spPr>
          <a:xfrm>
            <a:off x="8241269" y="4843429"/>
            <a:ext cx="433754" cy="369277"/>
          </a:xfrm>
          <a:prstGeom prst="triangl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6994104-6F54-D47A-0A0C-B8AF0A8D68DD}"/>
              </a:ext>
            </a:extLst>
          </p:cNvPr>
          <p:cNvSpPr txBox="1"/>
          <p:nvPr/>
        </p:nvSpPr>
        <p:spPr>
          <a:xfrm>
            <a:off x="7913935" y="4016952"/>
            <a:ext cx="327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1E78CE5-F4E0-CE14-4288-F459247C66E1}"/>
              </a:ext>
            </a:extLst>
          </p:cNvPr>
          <p:cNvSpPr txBox="1"/>
          <p:nvPr/>
        </p:nvSpPr>
        <p:spPr>
          <a:xfrm>
            <a:off x="8675023" y="4016952"/>
            <a:ext cx="340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/>
              <a:t>Q</a:t>
            </a: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C1CE8B52-8BF3-4A93-A0E1-A0BB0ED6F939}"/>
              </a:ext>
            </a:extLst>
          </p:cNvPr>
          <p:cNvSpPr/>
          <p:nvPr/>
        </p:nvSpPr>
        <p:spPr>
          <a:xfrm>
            <a:off x="5209681" y="825346"/>
            <a:ext cx="2258300" cy="531055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combinational logic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1DC6ADD9-62FF-113A-0560-9375E2CA1694}"/>
              </a:ext>
            </a:extLst>
          </p:cNvPr>
          <p:cNvCxnSpPr>
            <a:cxnSpLocks/>
            <a:stCxn id="10" idx="3"/>
          </p:cNvCxnSpPr>
          <p:nvPr/>
        </p:nvCxnSpPr>
        <p:spPr>
          <a:xfrm>
            <a:off x="4779821" y="1215166"/>
            <a:ext cx="43313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E67507B3-602A-4260-CF97-5982670AB33F}"/>
              </a:ext>
            </a:extLst>
          </p:cNvPr>
          <p:cNvCxnSpPr>
            <a:cxnSpLocks/>
          </p:cNvCxnSpPr>
          <p:nvPr/>
        </p:nvCxnSpPr>
        <p:spPr>
          <a:xfrm>
            <a:off x="4776550" y="3176743"/>
            <a:ext cx="43313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A81265F9-BA4B-E851-B03A-FD4B90688E7C}"/>
              </a:ext>
            </a:extLst>
          </p:cNvPr>
          <p:cNvCxnSpPr>
            <a:cxnSpLocks/>
          </p:cNvCxnSpPr>
          <p:nvPr/>
        </p:nvCxnSpPr>
        <p:spPr>
          <a:xfrm>
            <a:off x="4776550" y="5115429"/>
            <a:ext cx="43313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496C33D-8AC6-3F72-3B7B-2B5BFFB7641E}"/>
              </a:ext>
            </a:extLst>
          </p:cNvPr>
          <p:cNvCxnSpPr>
            <a:cxnSpLocks/>
          </p:cNvCxnSpPr>
          <p:nvPr/>
        </p:nvCxnSpPr>
        <p:spPr>
          <a:xfrm>
            <a:off x="7459037" y="2243863"/>
            <a:ext cx="43313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77A1957D-5CAF-17C4-A670-8CB902B7E588}"/>
              </a:ext>
            </a:extLst>
          </p:cNvPr>
          <p:cNvCxnSpPr>
            <a:cxnSpLocks/>
          </p:cNvCxnSpPr>
          <p:nvPr/>
        </p:nvCxnSpPr>
        <p:spPr>
          <a:xfrm>
            <a:off x="7459037" y="4194759"/>
            <a:ext cx="43313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2CB831D-BA6A-D373-6713-93972FC9CD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399298664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E6632B3-DE56-033F-DFDC-04CBA60274DD}"/>
              </a:ext>
            </a:extLst>
          </p:cNvPr>
          <p:cNvSpPr/>
          <p:nvPr/>
        </p:nvSpPr>
        <p:spPr>
          <a:xfrm>
            <a:off x="3925214" y="2466268"/>
            <a:ext cx="1125415" cy="14009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/>
              <a:t>regb</a:t>
            </a:r>
            <a:endParaRPr lang="en-US" dirty="0"/>
          </a:p>
        </p:txBody>
      </p:sp>
      <p:sp>
        <p:nvSpPr>
          <p:cNvPr id="4" name="Isosceles Triangle 3">
            <a:extLst>
              <a:ext uri="{FF2B5EF4-FFF2-40B4-BE49-F238E27FC236}">
                <a16:creationId xmlns:a16="http://schemas.microsoft.com/office/drawing/2014/main" id="{D9EBE7D4-DC5B-8B14-F9C7-3A01F4C1B61E}"/>
              </a:ext>
            </a:extLst>
          </p:cNvPr>
          <p:cNvSpPr/>
          <p:nvPr/>
        </p:nvSpPr>
        <p:spPr>
          <a:xfrm>
            <a:off x="4271044" y="3497899"/>
            <a:ext cx="433754" cy="369277"/>
          </a:xfrm>
          <a:prstGeom prst="triangl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B2371B3-900E-5310-F0EB-9F18A87525A7}"/>
              </a:ext>
            </a:extLst>
          </p:cNvPr>
          <p:cNvSpPr txBox="1"/>
          <p:nvPr/>
        </p:nvSpPr>
        <p:spPr>
          <a:xfrm>
            <a:off x="3943710" y="2671422"/>
            <a:ext cx="327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94E285A-4BC9-8D58-FB65-5C0B5B2141F3}"/>
              </a:ext>
            </a:extLst>
          </p:cNvPr>
          <p:cNvSpPr txBox="1"/>
          <p:nvPr/>
        </p:nvSpPr>
        <p:spPr>
          <a:xfrm>
            <a:off x="4704798" y="2671422"/>
            <a:ext cx="340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/>
              <a:t>Q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BF13E8B-7853-C4F7-4CE6-4069ED063665}"/>
              </a:ext>
            </a:extLst>
          </p:cNvPr>
          <p:cNvSpPr/>
          <p:nvPr/>
        </p:nvSpPr>
        <p:spPr>
          <a:xfrm>
            <a:off x="3928485" y="511447"/>
            <a:ext cx="1125415" cy="14009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/>
              <a:t>rega</a:t>
            </a:r>
            <a:endParaRPr lang="en-US" dirty="0"/>
          </a:p>
        </p:txBody>
      </p:sp>
      <p:sp>
        <p:nvSpPr>
          <p:cNvPr id="8" name="Isosceles Triangle 7">
            <a:extLst>
              <a:ext uri="{FF2B5EF4-FFF2-40B4-BE49-F238E27FC236}">
                <a16:creationId xmlns:a16="http://schemas.microsoft.com/office/drawing/2014/main" id="{2B6FFEDF-1358-E75D-5CDD-E34991E01CDD}"/>
              </a:ext>
            </a:extLst>
          </p:cNvPr>
          <p:cNvSpPr/>
          <p:nvPr/>
        </p:nvSpPr>
        <p:spPr>
          <a:xfrm>
            <a:off x="4274315" y="1543078"/>
            <a:ext cx="433754" cy="369277"/>
          </a:xfrm>
          <a:prstGeom prst="triangl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3657CC4-FBD2-EB9C-25EE-65DB6C656949}"/>
              </a:ext>
            </a:extLst>
          </p:cNvPr>
          <p:cNvSpPr txBox="1"/>
          <p:nvPr/>
        </p:nvSpPr>
        <p:spPr>
          <a:xfrm>
            <a:off x="3946981" y="716601"/>
            <a:ext cx="327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F631BE6-D35F-962D-ECC7-39C20E2B058E}"/>
              </a:ext>
            </a:extLst>
          </p:cNvPr>
          <p:cNvSpPr txBox="1"/>
          <p:nvPr/>
        </p:nvSpPr>
        <p:spPr>
          <a:xfrm>
            <a:off x="4708069" y="716601"/>
            <a:ext cx="340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/>
              <a:t>Q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3B43D2B-A080-E680-A6D1-E0502A009504}"/>
              </a:ext>
            </a:extLst>
          </p:cNvPr>
          <p:cNvSpPr/>
          <p:nvPr/>
        </p:nvSpPr>
        <p:spPr>
          <a:xfrm>
            <a:off x="3928485" y="4421089"/>
            <a:ext cx="1125415" cy="14009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/>
              <a:t>regc</a:t>
            </a:r>
            <a:endParaRPr lang="en-US" dirty="0"/>
          </a:p>
        </p:txBody>
      </p:sp>
      <p:sp>
        <p:nvSpPr>
          <p:cNvPr id="15" name="Isosceles Triangle 14">
            <a:extLst>
              <a:ext uri="{FF2B5EF4-FFF2-40B4-BE49-F238E27FC236}">
                <a16:creationId xmlns:a16="http://schemas.microsoft.com/office/drawing/2014/main" id="{61C50F41-E9F7-F165-1F2F-399750796AD2}"/>
              </a:ext>
            </a:extLst>
          </p:cNvPr>
          <p:cNvSpPr/>
          <p:nvPr/>
        </p:nvSpPr>
        <p:spPr>
          <a:xfrm>
            <a:off x="4274315" y="5452720"/>
            <a:ext cx="433754" cy="369277"/>
          </a:xfrm>
          <a:prstGeom prst="triangl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FCA13D8-9A7A-BA15-9362-A6988F65CE15}"/>
              </a:ext>
            </a:extLst>
          </p:cNvPr>
          <p:cNvSpPr txBox="1"/>
          <p:nvPr/>
        </p:nvSpPr>
        <p:spPr>
          <a:xfrm>
            <a:off x="3946981" y="4626243"/>
            <a:ext cx="327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97396D2-234A-0FF1-9F93-DD982E131C6D}"/>
              </a:ext>
            </a:extLst>
          </p:cNvPr>
          <p:cNvSpPr txBox="1"/>
          <p:nvPr/>
        </p:nvSpPr>
        <p:spPr>
          <a:xfrm>
            <a:off x="4708069" y="4626243"/>
            <a:ext cx="340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/>
              <a:t>Q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18A9DCA-6251-23FB-FF5F-2E05684C76CC}"/>
              </a:ext>
            </a:extLst>
          </p:cNvPr>
          <p:cNvSpPr/>
          <p:nvPr/>
        </p:nvSpPr>
        <p:spPr>
          <a:xfrm>
            <a:off x="8160574" y="1543078"/>
            <a:ext cx="1125415" cy="14009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/>
              <a:t>regy</a:t>
            </a:r>
            <a:endParaRPr lang="en-US" dirty="0"/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605A8D20-A8E6-7CEB-FED0-4BD4F34F04FD}"/>
              </a:ext>
            </a:extLst>
          </p:cNvPr>
          <p:cNvSpPr/>
          <p:nvPr/>
        </p:nvSpPr>
        <p:spPr>
          <a:xfrm>
            <a:off x="8506404" y="2574709"/>
            <a:ext cx="433754" cy="369277"/>
          </a:xfrm>
          <a:prstGeom prst="triangl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662B9E3-E3D0-AB92-E72F-A81E5CCE44D8}"/>
              </a:ext>
            </a:extLst>
          </p:cNvPr>
          <p:cNvSpPr txBox="1"/>
          <p:nvPr/>
        </p:nvSpPr>
        <p:spPr>
          <a:xfrm>
            <a:off x="8179070" y="1748232"/>
            <a:ext cx="327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F915B07-4467-8A5E-5ED9-029BF95A2766}"/>
              </a:ext>
            </a:extLst>
          </p:cNvPr>
          <p:cNvSpPr txBox="1"/>
          <p:nvPr/>
        </p:nvSpPr>
        <p:spPr>
          <a:xfrm>
            <a:off x="8940158" y="1748232"/>
            <a:ext cx="340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/>
              <a:t>Q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8DC36A8-AA54-F79C-6FD8-746DEC9399A9}"/>
              </a:ext>
            </a:extLst>
          </p:cNvPr>
          <p:cNvSpPr/>
          <p:nvPr/>
        </p:nvSpPr>
        <p:spPr>
          <a:xfrm>
            <a:off x="8163845" y="3497899"/>
            <a:ext cx="1125415" cy="14009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/>
              <a:t>regz</a:t>
            </a:r>
            <a:endParaRPr lang="en-US" dirty="0"/>
          </a:p>
        </p:txBody>
      </p:sp>
      <p:sp>
        <p:nvSpPr>
          <p:cNvPr id="24" name="Isosceles Triangle 23">
            <a:extLst>
              <a:ext uri="{FF2B5EF4-FFF2-40B4-BE49-F238E27FC236}">
                <a16:creationId xmlns:a16="http://schemas.microsoft.com/office/drawing/2014/main" id="{025A9F38-92CD-6009-6D42-3B5D020EF35B}"/>
              </a:ext>
            </a:extLst>
          </p:cNvPr>
          <p:cNvSpPr/>
          <p:nvPr/>
        </p:nvSpPr>
        <p:spPr>
          <a:xfrm>
            <a:off x="8509675" y="4529530"/>
            <a:ext cx="433754" cy="369277"/>
          </a:xfrm>
          <a:prstGeom prst="triangl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6994104-6F54-D47A-0A0C-B8AF0A8D68DD}"/>
              </a:ext>
            </a:extLst>
          </p:cNvPr>
          <p:cNvSpPr txBox="1"/>
          <p:nvPr/>
        </p:nvSpPr>
        <p:spPr>
          <a:xfrm>
            <a:off x="8182341" y="3703053"/>
            <a:ext cx="327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1E78CE5-F4E0-CE14-4288-F459247C66E1}"/>
              </a:ext>
            </a:extLst>
          </p:cNvPr>
          <p:cNvSpPr txBox="1"/>
          <p:nvPr/>
        </p:nvSpPr>
        <p:spPr>
          <a:xfrm>
            <a:off x="8943429" y="3703053"/>
            <a:ext cx="340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/>
              <a:t>Q</a:t>
            </a: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C1CE8B52-8BF3-4A93-A0E1-A0BB0ED6F939}"/>
              </a:ext>
            </a:extLst>
          </p:cNvPr>
          <p:cNvSpPr/>
          <p:nvPr/>
        </p:nvSpPr>
        <p:spPr>
          <a:xfrm>
            <a:off x="5478087" y="511447"/>
            <a:ext cx="2258300" cy="531055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combinational logic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1DC6ADD9-62FF-113A-0560-9375E2CA1694}"/>
              </a:ext>
            </a:extLst>
          </p:cNvPr>
          <p:cNvCxnSpPr>
            <a:cxnSpLocks/>
            <a:stCxn id="10" idx="3"/>
          </p:cNvCxnSpPr>
          <p:nvPr/>
        </p:nvCxnSpPr>
        <p:spPr>
          <a:xfrm>
            <a:off x="5048227" y="901267"/>
            <a:ext cx="43313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E67507B3-602A-4260-CF97-5982670AB33F}"/>
              </a:ext>
            </a:extLst>
          </p:cNvPr>
          <p:cNvCxnSpPr>
            <a:cxnSpLocks/>
          </p:cNvCxnSpPr>
          <p:nvPr/>
        </p:nvCxnSpPr>
        <p:spPr>
          <a:xfrm>
            <a:off x="5044956" y="2862844"/>
            <a:ext cx="43313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A81265F9-BA4B-E851-B03A-FD4B90688E7C}"/>
              </a:ext>
            </a:extLst>
          </p:cNvPr>
          <p:cNvCxnSpPr>
            <a:cxnSpLocks/>
          </p:cNvCxnSpPr>
          <p:nvPr/>
        </p:nvCxnSpPr>
        <p:spPr>
          <a:xfrm>
            <a:off x="5044956" y="4801530"/>
            <a:ext cx="43313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496C33D-8AC6-3F72-3B7B-2B5BFFB7641E}"/>
              </a:ext>
            </a:extLst>
          </p:cNvPr>
          <p:cNvCxnSpPr>
            <a:cxnSpLocks/>
          </p:cNvCxnSpPr>
          <p:nvPr/>
        </p:nvCxnSpPr>
        <p:spPr>
          <a:xfrm>
            <a:off x="7727443" y="1929964"/>
            <a:ext cx="43313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77A1957D-5CAF-17C4-A670-8CB902B7E588}"/>
              </a:ext>
            </a:extLst>
          </p:cNvPr>
          <p:cNvCxnSpPr>
            <a:cxnSpLocks/>
          </p:cNvCxnSpPr>
          <p:nvPr/>
        </p:nvCxnSpPr>
        <p:spPr>
          <a:xfrm>
            <a:off x="7727443" y="3880860"/>
            <a:ext cx="43313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E7978FF4-1E66-DD7A-C191-E8185601B7BE}"/>
              </a:ext>
            </a:extLst>
          </p:cNvPr>
          <p:cNvCxnSpPr/>
          <p:nvPr/>
        </p:nvCxnSpPr>
        <p:spPr>
          <a:xfrm>
            <a:off x="5478087" y="901267"/>
            <a:ext cx="2258300" cy="1028697"/>
          </a:xfrm>
          <a:prstGeom prst="straightConnector1">
            <a:avLst/>
          </a:prstGeom>
          <a:ln w="28575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E41DF48A-B18E-1BEE-A1F2-7DCEE44DB323}"/>
              </a:ext>
            </a:extLst>
          </p:cNvPr>
          <p:cNvCxnSpPr>
            <a:cxnSpLocks/>
          </p:cNvCxnSpPr>
          <p:nvPr/>
        </p:nvCxnSpPr>
        <p:spPr>
          <a:xfrm>
            <a:off x="5478087" y="901267"/>
            <a:ext cx="2249356" cy="2979593"/>
          </a:xfrm>
          <a:prstGeom prst="straightConnector1">
            <a:avLst/>
          </a:prstGeom>
          <a:ln w="28575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1021649E-088A-48F6-E03F-B7AD7C040A5B}"/>
              </a:ext>
            </a:extLst>
          </p:cNvPr>
          <p:cNvCxnSpPr>
            <a:cxnSpLocks/>
          </p:cNvCxnSpPr>
          <p:nvPr/>
        </p:nvCxnSpPr>
        <p:spPr>
          <a:xfrm flipV="1">
            <a:off x="5478087" y="1929964"/>
            <a:ext cx="2249356" cy="932880"/>
          </a:xfrm>
          <a:prstGeom prst="straightConnector1">
            <a:avLst/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0BCC6E5E-A5DF-2DC4-F70F-C504E6704B59}"/>
              </a:ext>
            </a:extLst>
          </p:cNvPr>
          <p:cNvCxnSpPr>
            <a:cxnSpLocks/>
          </p:cNvCxnSpPr>
          <p:nvPr/>
        </p:nvCxnSpPr>
        <p:spPr>
          <a:xfrm>
            <a:off x="5478087" y="2862844"/>
            <a:ext cx="2258300" cy="1004332"/>
          </a:xfrm>
          <a:prstGeom prst="straightConnector1">
            <a:avLst/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2B67777A-5064-2ABE-FFDA-A3FF49F154F8}"/>
              </a:ext>
            </a:extLst>
          </p:cNvPr>
          <p:cNvCxnSpPr>
            <a:cxnSpLocks/>
          </p:cNvCxnSpPr>
          <p:nvPr/>
        </p:nvCxnSpPr>
        <p:spPr>
          <a:xfrm flipV="1">
            <a:off x="5478087" y="1929964"/>
            <a:ext cx="2258300" cy="2871566"/>
          </a:xfrm>
          <a:prstGeom prst="straightConnector1">
            <a:avLst/>
          </a:prstGeom>
          <a:ln w="28575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1FAA9213-75DD-0CF7-576D-DB4C01CE95EE}"/>
              </a:ext>
            </a:extLst>
          </p:cNvPr>
          <p:cNvCxnSpPr>
            <a:cxnSpLocks/>
          </p:cNvCxnSpPr>
          <p:nvPr/>
        </p:nvCxnSpPr>
        <p:spPr>
          <a:xfrm flipV="1">
            <a:off x="5478087" y="3880860"/>
            <a:ext cx="2249356" cy="920670"/>
          </a:xfrm>
          <a:prstGeom prst="straightConnector1">
            <a:avLst/>
          </a:prstGeom>
          <a:ln w="28575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id="{C7F26F8D-A897-6061-6A62-89D9A24F9953}"/>
              </a:ext>
            </a:extLst>
          </p:cNvPr>
          <p:cNvSpPr txBox="1"/>
          <p:nvPr/>
        </p:nvSpPr>
        <p:spPr>
          <a:xfrm>
            <a:off x="6513534" y="1009294"/>
            <a:ext cx="398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t</a:t>
            </a:r>
            <a:r>
              <a:rPr lang="en-US" baseline="-25000" dirty="0" err="1"/>
              <a:t>ay</a:t>
            </a:r>
            <a:endParaRPr lang="en-US" baseline="-25000" dirty="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2A077A3-E606-0F71-A7C7-2F24136A9FF8}"/>
              </a:ext>
            </a:extLst>
          </p:cNvPr>
          <p:cNvSpPr txBox="1"/>
          <p:nvPr/>
        </p:nvSpPr>
        <p:spPr>
          <a:xfrm>
            <a:off x="6314248" y="1668659"/>
            <a:ext cx="3934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t</a:t>
            </a:r>
            <a:r>
              <a:rPr lang="en-US" baseline="-25000" dirty="0" err="1"/>
              <a:t>az</a:t>
            </a:r>
            <a:endParaRPr lang="en-US" baseline="-25000" dirty="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FBE1DE7E-2A64-8747-7CAD-A5C5B29B15F4}"/>
              </a:ext>
            </a:extLst>
          </p:cNvPr>
          <p:cNvSpPr txBox="1"/>
          <p:nvPr/>
        </p:nvSpPr>
        <p:spPr>
          <a:xfrm>
            <a:off x="5820647" y="2132238"/>
            <a:ext cx="4099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t</a:t>
            </a:r>
            <a:r>
              <a:rPr lang="en-US" baseline="-25000" dirty="0" err="1"/>
              <a:t>by</a:t>
            </a:r>
            <a:endParaRPr lang="en-US" baseline="-25000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76461F95-F6AF-68E0-BA70-FC725E12BD41}"/>
              </a:ext>
            </a:extLst>
          </p:cNvPr>
          <p:cNvSpPr txBox="1"/>
          <p:nvPr/>
        </p:nvSpPr>
        <p:spPr>
          <a:xfrm>
            <a:off x="6812290" y="3497844"/>
            <a:ext cx="4005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t</a:t>
            </a:r>
            <a:r>
              <a:rPr lang="en-US" baseline="-25000" dirty="0" err="1"/>
              <a:t>bz</a:t>
            </a:r>
            <a:endParaRPr lang="en-US" baseline="-25000" dirty="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B9D5A647-EE27-35C5-6E10-C0FCEF74B39B}"/>
              </a:ext>
            </a:extLst>
          </p:cNvPr>
          <p:cNvSpPr txBox="1"/>
          <p:nvPr/>
        </p:nvSpPr>
        <p:spPr>
          <a:xfrm>
            <a:off x="5810766" y="3512734"/>
            <a:ext cx="3934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t</a:t>
            </a:r>
            <a:r>
              <a:rPr lang="en-US" baseline="-25000" dirty="0" err="1"/>
              <a:t>cy</a:t>
            </a:r>
            <a:endParaRPr lang="en-US" baseline="-25000" dirty="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F61E95F-8CD4-4434-6F21-1786FDB37DD1}"/>
              </a:ext>
            </a:extLst>
          </p:cNvPr>
          <p:cNvSpPr txBox="1"/>
          <p:nvPr/>
        </p:nvSpPr>
        <p:spPr>
          <a:xfrm>
            <a:off x="6507409" y="4418514"/>
            <a:ext cx="3854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t</a:t>
            </a:r>
            <a:r>
              <a:rPr lang="en-US" baseline="-25000" dirty="0" err="1"/>
              <a:t>cz</a:t>
            </a:r>
            <a:endParaRPr lang="en-US" baseline="-25000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DC0C6EC-5EE7-92DC-0847-B453ADB4BF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16377095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67A5216-3628-F182-6341-F009B4E3C87A}"/>
              </a:ext>
            </a:extLst>
          </p:cNvPr>
          <p:cNvSpPr txBox="1"/>
          <p:nvPr/>
        </p:nvSpPr>
        <p:spPr>
          <a:xfrm>
            <a:off x="627798" y="427629"/>
            <a:ext cx="6181500" cy="61863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/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module 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shift_register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</a:p>
          <a:p>
            <a:pPr marL="0" marR="0"/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input 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clk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</a:p>
          <a:p>
            <a:pPr marL="0" marR="0"/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input reset,</a:t>
            </a:r>
          </a:p>
          <a:p>
            <a:pPr marL="0" marR="0"/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input 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shiftin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</a:p>
          <a:p>
            <a:pPr marL="0" marR="0"/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output reg 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shiftout</a:t>
            </a:r>
            <a:endParaRPr lang="en-US" sz="1800" dirty="0">
              <a:effectLst/>
              <a:latin typeface="Lucida Sans Typewriter" panose="020B0509030504030204" pitchFamily="49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/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);</a:t>
            </a:r>
          </a:p>
          <a:p>
            <a:pPr marL="0" marR="0"/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</a:p>
          <a:p>
            <a:pPr marL="0" marR="0"/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reg [1:0] bits;</a:t>
            </a:r>
          </a:p>
          <a:p>
            <a:pPr marL="0" marR="0"/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</a:p>
          <a:p>
            <a:pPr marL="0" marR="0"/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always @(posedge 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clk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or 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posedge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reset) </a:t>
            </a:r>
          </a:p>
          <a:p>
            <a:pPr marL="0" marR="0"/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begin</a:t>
            </a:r>
          </a:p>
          <a:p>
            <a:pPr marL="0" marR="0"/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if (reset)</a:t>
            </a:r>
          </a:p>
          <a:p>
            <a:pPr marL="0" marR="0"/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begin</a:t>
            </a:r>
          </a:p>
          <a:p>
            <a:pPr marL="0" marR="0"/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bits = 2'b00;</a:t>
            </a:r>
          </a:p>
          <a:p>
            <a:pPr marL="0" marR="0"/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end</a:t>
            </a:r>
          </a:p>
          <a:p>
            <a:pPr marL="0" marR="0"/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else begin</a:t>
            </a:r>
          </a:p>
          <a:p>
            <a:pPr marL="0" marR="0"/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shiftout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&lt;= bits[1];</a:t>
            </a:r>
          </a:p>
          <a:p>
            <a:pPr marL="0" marR="0"/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bits[1] &lt;= bits[0];</a:t>
            </a:r>
          </a:p>
          <a:p>
            <a:pPr marL="0" marR="0"/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bits[0] &lt;= 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shiftin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 marL="0" marR="0"/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end</a:t>
            </a:r>
          </a:p>
          <a:p>
            <a:pPr marL="0" marR="0"/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end</a:t>
            </a:r>
          </a:p>
          <a:p>
            <a:pPr marL="0" marR="0"/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endmodule</a:t>
            </a:r>
            <a:endParaRPr lang="en-US" sz="1800" dirty="0">
              <a:effectLst/>
              <a:latin typeface="Lucida Sans Typewriter" panose="020B0509030504030204" pitchFamily="49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E4B606C-C207-6A7A-9F7C-12D0519474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0569" y="2426955"/>
            <a:ext cx="3705225" cy="1476375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D00A3B2-5529-D7C6-A9E8-AC3FE98C65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82626971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D82F735-29BB-F731-D7CE-CA87B4410328}"/>
              </a:ext>
            </a:extLst>
          </p:cNvPr>
          <p:cNvSpPr txBox="1"/>
          <p:nvPr/>
        </p:nvSpPr>
        <p:spPr>
          <a:xfrm>
            <a:off x="395785" y="181957"/>
            <a:ext cx="5368777" cy="64940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/>
            <a:r>
              <a:rPr lang="en-US" sz="16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module </a:t>
            </a:r>
            <a:r>
              <a:rPr lang="en-US" sz="16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two_bit_rt</a:t>
            </a:r>
            <a:r>
              <a:rPr lang="en-US" sz="16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</a:p>
          <a:p>
            <a:pPr marL="0" marR="0"/>
            <a:r>
              <a:rPr lang="en-US" sz="16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input </a:t>
            </a:r>
            <a:r>
              <a:rPr lang="en-US" sz="16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clk</a:t>
            </a:r>
            <a:r>
              <a:rPr lang="en-US" sz="16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</a:p>
          <a:p>
            <a:pPr marL="0" marR="0"/>
            <a:r>
              <a:rPr lang="en-US" sz="16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input reset,</a:t>
            </a:r>
          </a:p>
          <a:p>
            <a:pPr marL="0" marR="0"/>
            <a:r>
              <a:rPr lang="en-US" sz="16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input </a:t>
            </a:r>
            <a:r>
              <a:rPr lang="en-US" sz="16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incr</a:t>
            </a:r>
            <a:r>
              <a:rPr lang="en-US" sz="16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</a:p>
          <a:p>
            <a:pPr marL="0" marR="0"/>
            <a:r>
              <a:rPr lang="en-US" sz="16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output reg done</a:t>
            </a:r>
          </a:p>
          <a:p>
            <a:pPr marL="0" marR="0"/>
            <a:r>
              <a:rPr lang="en-US" sz="16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);</a:t>
            </a:r>
          </a:p>
          <a:p>
            <a:pPr marL="0" marR="0"/>
            <a:r>
              <a:rPr lang="en-US" sz="16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reg [1:0] state;</a:t>
            </a:r>
          </a:p>
          <a:p>
            <a:pPr marL="0" marR="0"/>
            <a:r>
              <a:rPr lang="en-US" sz="16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</a:p>
          <a:p>
            <a:pPr marL="0" marR="0"/>
            <a:r>
              <a:rPr lang="en-US" sz="16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always @(posedge </a:t>
            </a:r>
            <a:r>
              <a:rPr lang="en-US" sz="16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clk</a:t>
            </a:r>
            <a:r>
              <a:rPr lang="en-US" sz="16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or </a:t>
            </a:r>
            <a:r>
              <a:rPr lang="en-US" sz="16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posedge</a:t>
            </a:r>
            <a:r>
              <a:rPr lang="en-US" sz="16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reset)</a:t>
            </a:r>
          </a:p>
          <a:p>
            <a:pPr marL="0" marR="0"/>
            <a:r>
              <a:rPr lang="en-US" sz="16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begin</a:t>
            </a:r>
          </a:p>
          <a:p>
            <a:pPr marL="0" marR="0"/>
            <a:r>
              <a:rPr lang="en-US" sz="16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if (reset)</a:t>
            </a:r>
          </a:p>
          <a:p>
            <a:pPr marL="0" marR="0"/>
            <a:r>
              <a:rPr lang="en-US" sz="16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begin</a:t>
            </a:r>
          </a:p>
          <a:p>
            <a:pPr marL="0" marR="0"/>
            <a:r>
              <a:rPr lang="en-US" sz="16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state &lt;= 2'b00;</a:t>
            </a:r>
          </a:p>
          <a:p>
            <a:pPr marL="0" marR="0"/>
            <a:r>
              <a:rPr lang="en-US" sz="16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done &lt;= 1'b0;</a:t>
            </a:r>
          </a:p>
          <a:p>
            <a:pPr marL="0" marR="0"/>
            <a:r>
              <a:rPr lang="en-US" sz="16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end</a:t>
            </a:r>
          </a:p>
          <a:p>
            <a:pPr marL="0" marR="0"/>
            <a:r>
              <a:rPr lang="en-US" sz="16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else begin</a:t>
            </a:r>
          </a:p>
          <a:p>
            <a:pPr marL="0" marR="0"/>
            <a:r>
              <a:rPr lang="en-US" sz="16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state &lt;= state;</a:t>
            </a:r>
          </a:p>
          <a:p>
            <a:pPr marL="0" marR="0"/>
            <a:r>
              <a:rPr lang="en-US" sz="16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done &lt;= 1'b0;</a:t>
            </a:r>
          </a:p>
          <a:p>
            <a:pPr marL="0" marR="0"/>
            <a:r>
              <a:rPr lang="en-US" sz="16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if (</a:t>
            </a:r>
            <a:r>
              <a:rPr lang="en-US" sz="16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incr</a:t>
            </a:r>
            <a:r>
              <a:rPr lang="en-US" sz="16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</a:p>
          <a:p>
            <a:pPr marL="0" marR="0"/>
            <a:r>
              <a:rPr lang="en-US" sz="16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begin</a:t>
            </a:r>
          </a:p>
          <a:p>
            <a:pPr marL="0" marR="0"/>
            <a:r>
              <a:rPr lang="en-US" sz="16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state &lt;= state + 1'b1;</a:t>
            </a:r>
          </a:p>
          <a:p>
            <a:pPr marL="0" marR="0"/>
            <a:r>
              <a:rPr lang="en-US" sz="16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done &lt;= (state == 2'b11);</a:t>
            </a:r>
          </a:p>
          <a:p>
            <a:pPr marL="0" marR="0"/>
            <a:r>
              <a:rPr lang="en-US" sz="16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end</a:t>
            </a:r>
          </a:p>
          <a:p>
            <a:pPr marL="0" marR="0"/>
            <a:r>
              <a:rPr lang="en-US" sz="16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end</a:t>
            </a:r>
          </a:p>
          <a:p>
            <a:pPr marL="0" marR="0"/>
            <a:r>
              <a:rPr lang="en-US" sz="16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end</a:t>
            </a:r>
          </a:p>
          <a:p>
            <a:pPr marL="0" marR="0"/>
            <a:r>
              <a:rPr lang="en-US" sz="16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endmodule</a:t>
            </a:r>
            <a:endParaRPr lang="en-US" sz="1600" dirty="0">
              <a:effectLst/>
              <a:latin typeface="Lucida Sans Typewriter" panose="020B0509030504030204" pitchFamily="49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F1E6DFC-BA68-C365-56D6-49B2852CC7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4336" y="1040015"/>
            <a:ext cx="4108632" cy="5007965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B831B0A-A6B1-02BB-45D8-6229FBBD6C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383115276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id="{B2C4771F-9D34-8FC8-94FC-EE5CA4EFF47F}"/>
              </a:ext>
            </a:extLst>
          </p:cNvPr>
          <p:cNvSpPr/>
          <p:nvPr/>
        </p:nvSpPr>
        <p:spPr>
          <a:xfrm>
            <a:off x="2810039" y="2905224"/>
            <a:ext cx="808892" cy="808892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0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E33F2B3D-D66E-F34A-9447-211B384BA4A9}"/>
              </a:ext>
            </a:extLst>
          </p:cNvPr>
          <p:cNvSpPr/>
          <p:nvPr/>
        </p:nvSpPr>
        <p:spPr>
          <a:xfrm>
            <a:off x="4668146" y="2905224"/>
            <a:ext cx="808892" cy="808892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AC45359E-4B5D-EEEE-BD1B-A3A7294E6DF4}"/>
              </a:ext>
            </a:extLst>
          </p:cNvPr>
          <p:cNvSpPr/>
          <p:nvPr/>
        </p:nvSpPr>
        <p:spPr>
          <a:xfrm>
            <a:off x="6526253" y="2905224"/>
            <a:ext cx="808892" cy="808892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A9C246F-D544-0A7B-430F-E203D8FE9A5A}"/>
              </a:ext>
            </a:extLst>
          </p:cNvPr>
          <p:cNvSpPr/>
          <p:nvPr/>
        </p:nvSpPr>
        <p:spPr>
          <a:xfrm>
            <a:off x="8384360" y="2905224"/>
            <a:ext cx="808892" cy="808892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3</a:t>
            </a: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247CF072-0BD9-1A13-D1CC-2972331987F3}"/>
              </a:ext>
            </a:extLst>
          </p:cNvPr>
          <p:cNvSpPr/>
          <p:nvPr/>
        </p:nvSpPr>
        <p:spPr>
          <a:xfrm>
            <a:off x="2889805" y="3690670"/>
            <a:ext cx="556234" cy="562707"/>
          </a:xfrm>
          <a:custGeom>
            <a:avLst/>
            <a:gdLst>
              <a:gd name="connsiteX0" fmla="*/ 471218 w 556234"/>
              <a:gd name="connsiteY0" fmla="*/ 0 h 562707"/>
              <a:gd name="connsiteX1" fmla="*/ 547418 w 556234"/>
              <a:gd name="connsiteY1" fmla="*/ 445477 h 562707"/>
              <a:gd name="connsiteX2" fmla="*/ 289511 w 556234"/>
              <a:gd name="connsiteY2" fmla="*/ 562707 h 562707"/>
              <a:gd name="connsiteX3" fmla="*/ 2295 w 556234"/>
              <a:gd name="connsiteY3" fmla="*/ 445477 h 562707"/>
              <a:gd name="connsiteX4" fmla="*/ 178141 w 556234"/>
              <a:gd name="connsiteY4" fmla="*/ 5861 h 56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6234" h="562707">
                <a:moveTo>
                  <a:pt x="471218" y="0"/>
                </a:moveTo>
                <a:cubicBezTo>
                  <a:pt x="524460" y="175846"/>
                  <a:pt x="577703" y="351693"/>
                  <a:pt x="547418" y="445477"/>
                </a:cubicBezTo>
                <a:cubicBezTo>
                  <a:pt x="517134" y="539262"/>
                  <a:pt x="380365" y="562707"/>
                  <a:pt x="289511" y="562707"/>
                </a:cubicBezTo>
                <a:cubicBezTo>
                  <a:pt x="198657" y="562707"/>
                  <a:pt x="20857" y="538284"/>
                  <a:pt x="2295" y="445477"/>
                </a:cubicBezTo>
                <a:cubicBezTo>
                  <a:pt x="-16267" y="352670"/>
                  <a:pt x="80937" y="179265"/>
                  <a:pt x="178141" y="5861"/>
                </a:cubicBezTo>
              </a:path>
            </a:pathLst>
          </a:custGeom>
          <a:ln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E5F6250-1F24-7A29-4007-4F8B94ED15D3}"/>
              </a:ext>
            </a:extLst>
          </p:cNvPr>
          <p:cNvSpPr txBox="1"/>
          <p:nvPr/>
        </p:nvSpPr>
        <p:spPr>
          <a:xfrm>
            <a:off x="2907349" y="4253377"/>
            <a:ext cx="6142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0 / 0</a:t>
            </a: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F93403E9-EB35-89D3-8E79-2C048228E3B2}"/>
              </a:ext>
            </a:extLst>
          </p:cNvPr>
          <p:cNvSpPr/>
          <p:nvPr/>
        </p:nvSpPr>
        <p:spPr>
          <a:xfrm>
            <a:off x="4730328" y="3690669"/>
            <a:ext cx="556234" cy="562707"/>
          </a:xfrm>
          <a:custGeom>
            <a:avLst/>
            <a:gdLst>
              <a:gd name="connsiteX0" fmla="*/ 471218 w 556234"/>
              <a:gd name="connsiteY0" fmla="*/ 0 h 562707"/>
              <a:gd name="connsiteX1" fmla="*/ 547418 w 556234"/>
              <a:gd name="connsiteY1" fmla="*/ 445477 h 562707"/>
              <a:gd name="connsiteX2" fmla="*/ 289511 w 556234"/>
              <a:gd name="connsiteY2" fmla="*/ 562707 h 562707"/>
              <a:gd name="connsiteX3" fmla="*/ 2295 w 556234"/>
              <a:gd name="connsiteY3" fmla="*/ 445477 h 562707"/>
              <a:gd name="connsiteX4" fmla="*/ 178141 w 556234"/>
              <a:gd name="connsiteY4" fmla="*/ 5861 h 56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6234" h="562707">
                <a:moveTo>
                  <a:pt x="471218" y="0"/>
                </a:moveTo>
                <a:cubicBezTo>
                  <a:pt x="524460" y="175846"/>
                  <a:pt x="577703" y="351693"/>
                  <a:pt x="547418" y="445477"/>
                </a:cubicBezTo>
                <a:cubicBezTo>
                  <a:pt x="517134" y="539262"/>
                  <a:pt x="380365" y="562707"/>
                  <a:pt x="289511" y="562707"/>
                </a:cubicBezTo>
                <a:cubicBezTo>
                  <a:pt x="198657" y="562707"/>
                  <a:pt x="20857" y="538284"/>
                  <a:pt x="2295" y="445477"/>
                </a:cubicBezTo>
                <a:cubicBezTo>
                  <a:pt x="-16267" y="352670"/>
                  <a:pt x="80937" y="179265"/>
                  <a:pt x="178141" y="5861"/>
                </a:cubicBezTo>
              </a:path>
            </a:pathLst>
          </a:custGeom>
          <a:ln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CFC1135-3DF3-4FC9-3712-248AA80B4902}"/>
              </a:ext>
            </a:extLst>
          </p:cNvPr>
          <p:cNvSpPr txBox="1"/>
          <p:nvPr/>
        </p:nvSpPr>
        <p:spPr>
          <a:xfrm>
            <a:off x="4747872" y="4253376"/>
            <a:ext cx="6142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0 / 0</a:t>
            </a: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D984851A-0573-3E2B-250B-19D718525311}"/>
              </a:ext>
            </a:extLst>
          </p:cNvPr>
          <p:cNvSpPr/>
          <p:nvPr/>
        </p:nvSpPr>
        <p:spPr>
          <a:xfrm>
            <a:off x="6600158" y="3690669"/>
            <a:ext cx="556234" cy="562707"/>
          </a:xfrm>
          <a:custGeom>
            <a:avLst/>
            <a:gdLst>
              <a:gd name="connsiteX0" fmla="*/ 471218 w 556234"/>
              <a:gd name="connsiteY0" fmla="*/ 0 h 562707"/>
              <a:gd name="connsiteX1" fmla="*/ 547418 w 556234"/>
              <a:gd name="connsiteY1" fmla="*/ 445477 h 562707"/>
              <a:gd name="connsiteX2" fmla="*/ 289511 w 556234"/>
              <a:gd name="connsiteY2" fmla="*/ 562707 h 562707"/>
              <a:gd name="connsiteX3" fmla="*/ 2295 w 556234"/>
              <a:gd name="connsiteY3" fmla="*/ 445477 h 562707"/>
              <a:gd name="connsiteX4" fmla="*/ 178141 w 556234"/>
              <a:gd name="connsiteY4" fmla="*/ 5861 h 56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6234" h="562707">
                <a:moveTo>
                  <a:pt x="471218" y="0"/>
                </a:moveTo>
                <a:cubicBezTo>
                  <a:pt x="524460" y="175846"/>
                  <a:pt x="577703" y="351693"/>
                  <a:pt x="547418" y="445477"/>
                </a:cubicBezTo>
                <a:cubicBezTo>
                  <a:pt x="517134" y="539262"/>
                  <a:pt x="380365" y="562707"/>
                  <a:pt x="289511" y="562707"/>
                </a:cubicBezTo>
                <a:cubicBezTo>
                  <a:pt x="198657" y="562707"/>
                  <a:pt x="20857" y="538284"/>
                  <a:pt x="2295" y="445477"/>
                </a:cubicBezTo>
                <a:cubicBezTo>
                  <a:pt x="-16267" y="352670"/>
                  <a:pt x="80937" y="179265"/>
                  <a:pt x="178141" y="5861"/>
                </a:cubicBezTo>
              </a:path>
            </a:pathLst>
          </a:custGeom>
          <a:ln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E1194B6-B93D-E9B8-6ED8-A6C2C55D85F4}"/>
              </a:ext>
            </a:extLst>
          </p:cNvPr>
          <p:cNvSpPr txBox="1"/>
          <p:nvPr/>
        </p:nvSpPr>
        <p:spPr>
          <a:xfrm>
            <a:off x="6617702" y="4253376"/>
            <a:ext cx="6142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0 / 0</a:t>
            </a: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6A6357A0-A2F9-AD69-2929-18466237ABB9}"/>
              </a:ext>
            </a:extLst>
          </p:cNvPr>
          <p:cNvSpPr/>
          <p:nvPr/>
        </p:nvSpPr>
        <p:spPr>
          <a:xfrm>
            <a:off x="8487532" y="3690669"/>
            <a:ext cx="556234" cy="562707"/>
          </a:xfrm>
          <a:custGeom>
            <a:avLst/>
            <a:gdLst>
              <a:gd name="connsiteX0" fmla="*/ 471218 w 556234"/>
              <a:gd name="connsiteY0" fmla="*/ 0 h 562707"/>
              <a:gd name="connsiteX1" fmla="*/ 547418 w 556234"/>
              <a:gd name="connsiteY1" fmla="*/ 445477 h 562707"/>
              <a:gd name="connsiteX2" fmla="*/ 289511 w 556234"/>
              <a:gd name="connsiteY2" fmla="*/ 562707 h 562707"/>
              <a:gd name="connsiteX3" fmla="*/ 2295 w 556234"/>
              <a:gd name="connsiteY3" fmla="*/ 445477 h 562707"/>
              <a:gd name="connsiteX4" fmla="*/ 178141 w 556234"/>
              <a:gd name="connsiteY4" fmla="*/ 5861 h 56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6234" h="562707">
                <a:moveTo>
                  <a:pt x="471218" y="0"/>
                </a:moveTo>
                <a:cubicBezTo>
                  <a:pt x="524460" y="175846"/>
                  <a:pt x="577703" y="351693"/>
                  <a:pt x="547418" y="445477"/>
                </a:cubicBezTo>
                <a:cubicBezTo>
                  <a:pt x="517134" y="539262"/>
                  <a:pt x="380365" y="562707"/>
                  <a:pt x="289511" y="562707"/>
                </a:cubicBezTo>
                <a:cubicBezTo>
                  <a:pt x="198657" y="562707"/>
                  <a:pt x="20857" y="538284"/>
                  <a:pt x="2295" y="445477"/>
                </a:cubicBezTo>
                <a:cubicBezTo>
                  <a:pt x="-16267" y="352670"/>
                  <a:pt x="80937" y="179265"/>
                  <a:pt x="178141" y="5861"/>
                </a:cubicBezTo>
              </a:path>
            </a:pathLst>
          </a:custGeom>
          <a:ln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7E96E70-A079-21B8-1766-AD13A3359FDA}"/>
              </a:ext>
            </a:extLst>
          </p:cNvPr>
          <p:cNvSpPr txBox="1"/>
          <p:nvPr/>
        </p:nvSpPr>
        <p:spPr>
          <a:xfrm>
            <a:off x="8505076" y="4253376"/>
            <a:ext cx="6142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0 / 0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4B4105EA-EE5E-BB6E-35C3-C11476012438}"/>
              </a:ext>
            </a:extLst>
          </p:cNvPr>
          <p:cNvCxnSpPr>
            <a:stCxn id="4" idx="6"/>
            <a:endCxn id="5" idx="2"/>
          </p:cNvCxnSpPr>
          <p:nvPr/>
        </p:nvCxnSpPr>
        <p:spPr>
          <a:xfrm>
            <a:off x="3618931" y="3309670"/>
            <a:ext cx="104921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D991B70-B732-AAF1-6843-4E21D923ED34}"/>
              </a:ext>
            </a:extLst>
          </p:cNvPr>
          <p:cNvCxnSpPr>
            <a:stCxn id="5" idx="6"/>
            <a:endCxn id="6" idx="2"/>
          </p:cNvCxnSpPr>
          <p:nvPr/>
        </p:nvCxnSpPr>
        <p:spPr>
          <a:xfrm>
            <a:off x="5477038" y="3309670"/>
            <a:ext cx="1049215" cy="0"/>
          </a:xfrm>
          <a:prstGeom prst="line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FDC8C495-1E5E-6EA4-04FC-97372373DBB2}"/>
              </a:ext>
            </a:extLst>
          </p:cNvPr>
          <p:cNvCxnSpPr>
            <a:stCxn id="6" idx="6"/>
            <a:endCxn id="7" idx="2"/>
          </p:cNvCxnSpPr>
          <p:nvPr/>
        </p:nvCxnSpPr>
        <p:spPr>
          <a:xfrm>
            <a:off x="7335145" y="3309670"/>
            <a:ext cx="1049215" cy="0"/>
          </a:xfrm>
          <a:prstGeom prst="line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88D60137-F87E-3158-6895-1D722D02AED5}"/>
              </a:ext>
            </a:extLst>
          </p:cNvPr>
          <p:cNvCxnSpPr>
            <a:endCxn id="4" idx="2"/>
          </p:cNvCxnSpPr>
          <p:nvPr/>
        </p:nvCxnSpPr>
        <p:spPr>
          <a:xfrm>
            <a:off x="2434900" y="3309670"/>
            <a:ext cx="37513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98AA25A7-16BD-F96F-75FC-4F72CD0C3ECC}"/>
              </a:ext>
            </a:extLst>
          </p:cNvPr>
          <p:cNvCxnSpPr/>
          <p:nvPr/>
        </p:nvCxnSpPr>
        <p:spPr>
          <a:xfrm>
            <a:off x="9193252" y="3309670"/>
            <a:ext cx="375139" cy="0"/>
          </a:xfrm>
          <a:prstGeom prst="straightConnector1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A0C8AD0-DC09-D11D-3C2D-0BC7F38DE813}"/>
              </a:ext>
            </a:extLst>
          </p:cNvPr>
          <p:cNvCxnSpPr/>
          <p:nvPr/>
        </p:nvCxnSpPr>
        <p:spPr>
          <a:xfrm flipV="1">
            <a:off x="9568391" y="2424577"/>
            <a:ext cx="0" cy="88509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D97EFB2F-3685-E9B1-EA3C-FB217D4DDAB4}"/>
              </a:ext>
            </a:extLst>
          </p:cNvPr>
          <p:cNvSpPr txBox="1"/>
          <p:nvPr/>
        </p:nvSpPr>
        <p:spPr>
          <a:xfrm>
            <a:off x="5692727" y="2018638"/>
            <a:ext cx="6142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1 / 1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E861F9E-017A-6C84-CB89-C795BF7F171F}"/>
              </a:ext>
            </a:extLst>
          </p:cNvPr>
          <p:cNvSpPr txBox="1"/>
          <p:nvPr/>
        </p:nvSpPr>
        <p:spPr>
          <a:xfrm>
            <a:off x="3832837" y="2867123"/>
            <a:ext cx="6142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1 / 0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DFA3EC7-044C-EE1B-0CF5-F06394E14EA1}"/>
              </a:ext>
            </a:extLst>
          </p:cNvPr>
          <p:cNvSpPr txBox="1"/>
          <p:nvPr/>
        </p:nvSpPr>
        <p:spPr>
          <a:xfrm>
            <a:off x="7552617" y="2867123"/>
            <a:ext cx="6142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1 / 0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B04272E-51CC-83DC-40F4-8ECA7F80A2D4}"/>
              </a:ext>
            </a:extLst>
          </p:cNvPr>
          <p:cNvSpPr txBox="1"/>
          <p:nvPr/>
        </p:nvSpPr>
        <p:spPr>
          <a:xfrm>
            <a:off x="5692727" y="2867123"/>
            <a:ext cx="6142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1 / 0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1F6F8039-AEBF-4232-9616-E6372E2EFAFC}"/>
              </a:ext>
            </a:extLst>
          </p:cNvPr>
          <p:cNvCxnSpPr/>
          <p:nvPr/>
        </p:nvCxnSpPr>
        <p:spPr>
          <a:xfrm flipV="1">
            <a:off x="2434900" y="2424577"/>
            <a:ext cx="0" cy="88509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95A47992-A57A-DF7B-0646-73C3A2AE497D}"/>
              </a:ext>
            </a:extLst>
          </p:cNvPr>
          <p:cNvCxnSpPr/>
          <p:nvPr/>
        </p:nvCxnSpPr>
        <p:spPr>
          <a:xfrm flipH="1">
            <a:off x="2434900" y="2424577"/>
            <a:ext cx="713349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011BBE3F-4529-8D8E-DC20-959753B30A4B}"/>
              </a:ext>
            </a:extLst>
          </p:cNvPr>
          <p:cNvSpPr txBox="1"/>
          <p:nvPr/>
        </p:nvSpPr>
        <p:spPr>
          <a:xfrm>
            <a:off x="5399099" y="1464640"/>
            <a:ext cx="12186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/>
              <a:t>incr</a:t>
            </a:r>
            <a:r>
              <a:rPr lang="en-US" dirty="0"/>
              <a:t> / done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43BF3A7-16BB-BEA3-4B9D-C928E709DF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150104301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35BF6CC-37DF-4630-6AF6-91CECEEA7382}"/>
              </a:ext>
            </a:extLst>
          </p:cNvPr>
          <p:cNvSpPr txBox="1"/>
          <p:nvPr/>
        </p:nvSpPr>
        <p:spPr>
          <a:xfrm>
            <a:off x="573206" y="335845"/>
            <a:ext cx="6042039" cy="61863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/>
            <a:r>
              <a:rPr lang="en-US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module </a:t>
            </a:r>
            <a:r>
              <a:rPr lang="en-US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two_bit_counter</a:t>
            </a:r>
            <a:r>
              <a:rPr lang="en-US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</a:p>
          <a:p>
            <a:pPr marL="0" marR="0"/>
            <a:r>
              <a:rPr lang="en-US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input </a:t>
            </a:r>
            <a:r>
              <a:rPr lang="en-US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clk</a:t>
            </a:r>
            <a:r>
              <a:rPr lang="en-US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</a:p>
          <a:p>
            <a:pPr marL="0" marR="0"/>
            <a:r>
              <a:rPr lang="en-US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input reset,</a:t>
            </a:r>
          </a:p>
          <a:p>
            <a:pPr marL="0" marR="0"/>
            <a:r>
              <a:rPr lang="en-US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input </a:t>
            </a:r>
            <a:r>
              <a:rPr lang="en-US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incr</a:t>
            </a:r>
            <a:r>
              <a:rPr lang="en-US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</a:p>
          <a:p>
            <a:pPr marL="0" marR="0"/>
            <a:r>
              <a:rPr lang="en-US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output reg done</a:t>
            </a:r>
          </a:p>
          <a:p>
            <a:pPr marL="0" marR="0"/>
            <a:r>
              <a:rPr lang="en-US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);</a:t>
            </a:r>
          </a:p>
          <a:p>
            <a:pPr marL="0" marR="0"/>
            <a:r>
              <a:rPr lang="en-US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reg [1:0] state;</a:t>
            </a:r>
          </a:p>
          <a:p>
            <a:pPr marL="0" marR="0"/>
            <a:r>
              <a:rPr lang="en-US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</a:p>
          <a:p>
            <a:pPr marL="0" marR="0"/>
            <a:r>
              <a:rPr lang="en-US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always @(posedge </a:t>
            </a:r>
            <a:r>
              <a:rPr lang="en-US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clk</a:t>
            </a:r>
            <a:r>
              <a:rPr lang="en-US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or </a:t>
            </a:r>
            <a:r>
              <a:rPr lang="en-US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posedge</a:t>
            </a:r>
            <a:r>
              <a:rPr lang="en-US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reset)</a:t>
            </a:r>
          </a:p>
          <a:p>
            <a:pPr marL="0" marR="0"/>
            <a:r>
              <a:rPr lang="en-US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begin</a:t>
            </a:r>
          </a:p>
          <a:p>
            <a:pPr marL="0" marR="0"/>
            <a:r>
              <a:rPr lang="en-US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if (reset)</a:t>
            </a:r>
          </a:p>
          <a:p>
            <a:pPr marL="0" marR="0"/>
            <a:r>
              <a:rPr lang="en-US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begin</a:t>
            </a:r>
          </a:p>
          <a:p>
            <a:pPr marL="0" marR="0"/>
            <a:r>
              <a:rPr lang="en-US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state &lt;= 2'b00;</a:t>
            </a:r>
          </a:p>
          <a:p>
            <a:pPr marL="0" marR="0"/>
            <a:r>
              <a:rPr lang="en-US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done &lt;= 1'b0;</a:t>
            </a:r>
          </a:p>
          <a:p>
            <a:pPr marL="0" marR="0"/>
            <a:r>
              <a:rPr lang="en-US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end</a:t>
            </a:r>
          </a:p>
          <a:p>
            <a:pPr marL="0" marR="0"/>
            <a:r>
              <a:rPr lang="en-US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else begin</a:t>
            </a:r>
          </a:p>
          <a:p>
            <a:pPr marL="0" marR="0"/>
            <a:r>
              <a:rPr lang="en-US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done &lt;= 1’b0;</a:t>
            </a:r>
          </a:p>
          <a:p>
            <a:pPr marL="0" marR="0"/>
            <a:r>
              <a:rPr lang="en-US" dirty="0"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endParaRPr lang="en-US" dirty="0">
              <a:effectLst/>
              <a:latin typeface="Lucida Sans Typewriter" panose="020B0509030504030204" pitchFamily="49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/>
            <a:r>
              <a:rPr lang="en-US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	end</a:t>
            </a:r>
          </a:p>
          <a:p>
            <a:pPr marL="0" marR="0"/>
            <a:r>
              <a:rPr lang="en-US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end</a:t>
            </a:r>
          </a:p>
          <a:p>
            <a:pPr marL="0" marR="0"/>
            <a:r>
              <a:rPr lang="en-US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</a:p>
          <a:p>
            <a:pPr marL="0" marR="0"/>
            <a:r>
              <a:rPr lang="en-US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endmodule</a:t>
            </a:r>
            <a:endParaRPr lang="en-US" dirty="0">
              <a:effectLst/>
              <a:latin typeface="Lucida Sans Typewriter" panose="020B0509030504030204" pitchFamily="49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4D41D1E-B6CA-DFEC-6F04-F350CF09BEC1}"/>
              </a:ext>
            </a:extLst>
          </p:cNvPr>
          <p:cNvSpPr txBox="1"/>
          <p:nvPr/>
        </p:nvSpPr>
        <p:spPr>
          <a:xfrm>
            <a:off x="6823881" y="181970"/>
            <a:ext cx="4381328" cy="62478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/>
            <a:r>
              <a:rPr lang="en-US" sz="16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case (state)</a:t>
            </a:r>
          </a:p>
          <a:p>
            <a:pPr marL="0" marR="0"/>
            <a:r>
              <a:rPr lang="en-US" sz="16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2'b00:</a:t>
            </a:r>
          </a:p>
          <a:p>
            <a:pPr marL="0" marR="0"/>
            <a:r>
              <a:rPr lang="en-US" sz="16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if (</a:t>
            </a:r>
            <a:r>
              <a:rPr lang="en-US" sz="16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incr</a:t>
            </a:r>
            <a:r>
              <a:rPr lang="en-US" sz="16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</a:p>
          <a:p>
            <a:pPr marL="0" marR="0"/>
            <a:r>
              <a:rPr lang="en-US" sz="16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state &lt;= 2'b01;</a:t>
            </a:r>
          </a:p>
          <a:p>
            <a:pPr marL="0" marR="0"/>
            <a:r>
              <a:rPr lang="en-US" sz="16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else</a:t>
            </a:r>
          </a:p>
          <a:p>
            <a:pPr marL="0" marR="0"/>
            <a:r>
              <a:rPr lang="en-US" sz="16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state &lt;= 2'b00;</a:t>
            </a:r>
          </a:p>
          <a:p>
            <a:pPr marL="0" marR="0"/>
            <a:r>
              <a:rPr lang="en-US" sz="16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2'b01:</a:t>
            </a:r>
          </a:p>
          <a:p>
            <a:pPr marL="0" marR="0"/>
            <a:r>
              <a:rPr lang="en-US" sz="16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if (</a:t>
            </a:r>
            <a:r>
              <a:rPr lang="en-US" sz="16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incr</a:t>
            </a:r>
            <a:r>
              <a:rPr lang="en-US" sz="16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</a:p>
          <a:p>
            <a:pPr marL="0" marR="0"/>
            <a:r>
              <a:rPr lang="en-US" sz="16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state &lt;= 2'b10;</a:t>
            </a:r>
          </a:p>
          <a:p>
            <a:pPr marL="0" marR="0"/>
            <a:r>
              <a:rPr lang="en-US" sz="16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else</a:t>
            </a:r>
          </a:p>
          <a:p>
            <a:pPr marL="0" marR="0"/>
            <a:r>
              <a:rPr lang="en-US" sz="16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state &lt;= 2'b01;</a:t>
            </a:r>
          </a:p>
          <a:p>
            <a:pPr marL="0" marR="0"/>
            <a:r>
              <a:rPr lang="en-US" sz="16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2'b10:</a:t>
            </a:r>
          </a:p>
          <a:p>
            <a:pPr marL="0" marR="0"/>
            <a:r>
              <a:rPr lang="en-US" sz="16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if (</a:t>
            </a:r>
            <a:r>
              <a:rPr lang="en-US" sz="16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incr</a:t>
            </a:r>
            <a:r>
              <a:rPr lang="en-US" sz="16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</a:p>
          <a:p>
            <a:pPr marL="0" marR="0"/>
            <a:r>
              <a:rPr lang="en-US" sz="16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state &lt;= 2'b11;</a:t>
            </a:r>
          </a:p>
          <a:p>
            <a:pPr marL="0" marR="0"/>
            <a:r>
              <a:rPr lang="en-US" sz="16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else</a:t>
            </a:r>
          </a:p>
          <a:p>
            <a:pPr marL="0" marR="0"/>
            <a:r>
              <a:rPr lang="en-US" sz="16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state &lt;= 2'b10;</a:t>
            </a:r>
          </a:p>
          <a:p>
            <a:pPr marL="0" marR="0"/>
            <a:r>
              <a:rPr lang="en-US" sz="16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2'b11:</a:t>
            </a:r>
          </a:p>
          <a:p>
            <a:pPr marL="0" marR="0"/>
            <a:r>
              <a:rPr lang="en-US" sz="16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if (</a:t>
            </a:r>
            <a:r>
              <a:rPr lang="en-US" sz="16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incr</a:t>
            </a:r>
            <a:r>
              <a:rPr lang="en-US" sz="16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</a:p>
          <a:p>
            <a:pPr marL="0" marR="0"/>
            <a:r>
              <a:rPr lang="en-US" sz="16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begin</a:t>
            </a:r>
          </a:p>
          <a:p>
            <a:pPr marL="0" marR="0"/>
            <a:r>
              <a:rPr lang="en-US" sz="16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state &lt;= 2'b00;</a:t>
            </a:r>
          </a:p>
          <a:p>
            <a:pPr marL="0" marR="0"/>
            <a:r>
              <a:rPr lang="en-US" sz="16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done &lt;= 1'b1;</a:t>
            </a:r>
          </a:p>
          <a:p>
            <a:pPr marL="0" marR="0"/>
            <a:r>
              <a:rPr lang="en-US" sz="16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end</a:t>
            </a:r>
          </a:p>
          <a:p>
            <a:pPr marL="0" marR="0"/>
            <a:r>
              <a:rPr lang="en-US" sz="16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else</a:t>
            </a:r>
          </a:p>
          <a:p>
            <a:pPr marL="0" marR="0"/>
            <a:r>
              <a:rPr lang="en-US" sz="16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state &lt;= 2'b11;</a:t>
            </a:r>
          </a:p>
          <a:p>
            <a:pPr marL="0" marR="0"/>
            <a:r>
              <a:rPr lang="en-US" sz="16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</a:t>
            </a:r>
            <a:r>
              <a:rPr lang="en-US" sz="16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endcase</a:t>
            </a:r>
            <a:endParaRPr lang="en-US" sz="16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4A1AF79-45C3-E92C-A1D1-42A0E44631F0}"/>
              </a:ext>
            </a:extLst>
          </p:cNvPr>
          <p:cNvSpPr/>
          <p:nvPr/>
        </p:nvSpPr>
        <p:spPr>
          <a:xfrm>
            <a:off x="1651379" y="5063319"/>
            <a:ext cx="1719618" cy="3048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E8A02C2-E0B4-D9D4-F27C-FE7A7C8A38E1}"/>
              </a:ext>
            </a:extLst>
          </p:cNvPr>
          <p:cNvCxnSpPr/>
          <p:nvPr/>
        </p:nvCxnSpPr>
        <p:spPr>
          <a:xfrm flipV="1">
            <a:off x="3416490" y="272955"/>
            <a:ext cx="3534770" cy="4790364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3DE06D2-6C7E-01A7-4FDC-2EFF46DBBADA}"/>
              </a:ext>
            </a:extLst>
          </p:cNvPr>
          <p:cNvCxnSpPr>
            <a:cxnSpLocks/>
          </p:cNvCxnSpPr>
          <p:nvPr/>
        </p:nvCxnSpPr>
        <p:spPr>
          <a:xfrm>
            <a:off x="3370997" y="5368119"/>
            <a:ext cx="3871415" cy="1028132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D73312-10B8-1D73-5827-7D34345216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36150660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DA06349-3D96-84AB-9A69-8B48FB7649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200" y="2824480"/>
            <a:ext cx="5943600" cy="1209040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2271D322-F22F-03C6-A20B-DAAF66A593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141947569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35AF774F-BCCA-8E28-47CB-D269812492D5}"/>
              </a:ext>
            </a:extLst>
          </p:cNvPr>
          <p:cNvCxnSpPr>
            <a:cxnSpLocks/>
            <a:endCxn id="4" idx="1"/>
          </p:cNvCxnSpPr>
          <p:nvPr/>
        </p:nvCxnSpPr>
        <p:spPr>
          <a:xfrm>
            <a:off x="3351731" y="4076728"/>
            <a:ext cx="51212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43CFE3E-9444-6EB4-BE45-3CCB9D6F7429}"/>
              </a:ext>
            </a:extLst>
          </p:cNvPr>
          <p:cNvCxnSpPr>
            <a:cxnSpLocks/>
            <a:endCxn id="8" idx="1"/>
          </p:cNvCxnSpPr>
          <p:nvPr/>
        </p:nvCxnSpPr>
        <p:spPr>
          <a:xfrm>
            <a:off x="3351731" y="1790729"/>
            <a:ext cx="51212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FC8FD16A-F3FC-FF2D-08D4-3ADEFBBD25CC}"/>
              </a:ext>
            </a:extLst>
          </p:cNvPr>
          <p:cNvSpPr/>
          <p:nvPr/>
        </p:nvSpPr>
        <p:spPr>
          <a:xfrm>
            <a:off x="3845358" y="3686908"/>
            <a:ext cx="1125415" cy="14009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Isosceles Triangle 2">
            <a:extLst>
              <a:ext uri="{FF2B5EF4-FFF2-40B4-BE49-F238E27FC236}">
                <a16:creationId xmlns:a16="http://schemas.microsoft.com/office/drawing/2014/main" id="{917C68C6-E076-7BE9-9EB5-D1371F8440D1}"/>
              </a:ext>
            </a:extLst>
          </p:cNvPr>
          <p:cNvSpPr/>
          <p:nvPr/>
        </p:nvSpPr>
        <p:spPr>
          <a:xfrm>
            <a:off x="4191188" y="4718539"/>
            <a:ext cx="433754" cy="369277"/>
          </a:xfrm>
          <a:prstGeom prst="triangl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9196910-F52A-75CA-6F18-84ED9A3193C2}"/>
              </a:ext>
            </a:extLst>
          </p:cNvPr>
          <p:cNvSpPr txBox="1"/>
          <p:nvPr/>
        </p:nvSpPr>
        <p:spPr>
          <a:xfrm>
            <a:off x="3863854" y="3892062"/>
            <a:ext cx="327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1A0CD-7579-B4CE-3100-E647EDA94902}"/>
              </a:ext>
            </a:extLst>
          </p:cNvPr>
          <p:cNvSpPr txBox="1"/>
          <p:nvPr/>
        </p:nvSpPr>
        <p:spPr>
          <a:xfrm>
            <a:off x="4624942" y="3892062"/>
            <a:ext cx="340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/>
              <a:t>Q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9E3C63D-9E86-9A7C-53B3-AE929C732E8B}"/>
              </a:ext>
            </a:extLst>
          </p:cNvPr>
          <p:cNvSpPr/>
          <p:nvPr/>
        </p:nvSpPr>
        <p:spPr>
          <a:xfrm>
            <a:off x="3845358" y="1400909"/>
            <a:ext cx="1125415" cy="14009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Isosceles Triangle 6">
            <a:extLst>
              <a:ext uri="{FF2B5EF4-FFF2-40B4-BE49-F238E27FC236}">
                <a16:creationId xmlns:a16="http://schemas.microsoft.com/office/drawing/2014/main" id="{2BEABB89-2531-12C4-6698-32F386A91719}"/>
              </a:ext>
            </a:extLst>
          </p:cNvPr>
          <p:cNvSpPr/>
          <p:nvPr/>
        </p:nvSpPr>
        <p:spPr>
          <a:xfrm>
            <a:off x="4191188" y="2432540"/>
            <a:ext cx="433754" cy="369277"/>
          </a:xfrm>
          <a:prstGeom prst="triangl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10AC37E-89BF-D013-29D0-673917891AAB}"/>
              </a:ext>
            </a:extLst>
          </p:cNvPr>
          <p:cNvSpPr txBox="1"/>
          <p:nvPr/>
        </p:nvSpPr>
        <p:spPr>
          <a:xfrm>
            <a:off x="3863854" y="1606063"/>
            <a:ext cx="327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8CF775A-23FE-5662-800F-39BB1BC2FAC9}"/>
              </a:ext>
            </a:extLst>
          </p:cNvPr>
          <p:cNvSpPr txBox="1"/>
          <p:nvPr/>
        </p:nvSpPr>
        <p:spPr>
          <a:xfrm>
            <a:off x="4624942" y="1606063"/>
            <a:ext cx="340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/>
              <a:t>Q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165120C-B3DF-A3DD-8887-351CB5E0B8AD}"/>
              </a:ext>
            </a:extLst>
          </p:cNvPr>
          <p:cNvSpPr/>
          <p:nvPr/>
        </p:nvSpPr>
        <p:spPr>
          <a:xfrm>
            <a:off x="5972908" y="1359877"/>
            <a:ext cx="1453661" cy="372793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+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945528F6-6092-FCA4-25EA-A9A80DF0F27D}"/>
              </a:ext>
            </a:extLst>
          </p:cNvPr>
          <p:cNvCxnSpPr>
            <a:cxnSpLocks/>
            <a:stCxn id="10" idx="0"/>
          </p:cNvCxnSpPr>
          <p:nvPr/>
        </p:nvCxnSpPr>
        <p:spPr>
          <a:xfrm flipV="1">
            <a:off x="6699739" y="949570"/>
            <a:ext cx="0" cy="4103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CEEA0A91-F4DC-8751-BFDA-03C5378568D1}"/>
              </a:ext>
            </a:extLst>
          </p:cNvPr>
          <p:cNvCxnSpPr>
            <a:cxnSpLocks/>
            <a:stCxn id="9" idx="3"/>
          </p:cNvCxnSpPr>
          <p:nvPr/>
        </p:nvCxnSpPr>
        <p:spPr>
          <a:xfrm>
            <a:off x="4965100" y="1790729"/>
            <a:ext cx="100780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0E31144A-3780-25E9-A3C8-2CDF1CDCE7F5}"/>
              </a:ext>
            </a:extLst>
          </p:cNvPr>
          <p:cNvCxnSpPr>
            <a:stCxn id="5" idx="3"/>
          </p:cNvCxnSpPr>
          <p:nvPr/>
        </p:nvCxnSpPr>
        <p:spPr>
          <a:xfrm flipV="1">
            <a:off x="4965100" y="4067908"/>
            <a:ext cx="1007808" cy="882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6B8AFE9E-D9A6-D56F-424A-DA42B17DB98D}"/>
              </a:ext>
            </a:extLst>
          </p:cNvPr>
          <p:cNvCxnSpPr>
            <a:cxnSpLocks/>
          </p:cNvCxnSpPr>
          <p:nvPr/>
        </p:nvCxnSpPr>
        <p:spPr>
          <a:xfrm>
            <a:off x="7426569" y="1790729"/>
            <a:ext cx="42789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1A7A79A-C33F-E646-7BDE-E392D23093C7}"/>
              </a:ext>
            </a:extLst>
          </p:cNvPr>
          <p:cNvCxnSpPr>
            <a:cxnSpLocks/>
          </p:cNvCxnSpPr>
          <p:nvPr/>
        </p:nvCxnSpPr>
        <p:spPr>
          <a:xfrm flipV="1">
            <a:off x="7854462" y="369275"/>
            <a:ext cx="0" cy="142145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92D6B30B-9391-2C21-F712-B5A0DA2C5B1B}"/>
              </a:ext>
            </a:extLst>
          </p:cNvPr>
          <p:cNvSpPr txBox="1"/>
          <p:nvPr/>
        </p:nvSpPr>
        <p:spPr>
          <a:xfrm>
            <a:off x="6366954" y="603739"/>
            <a:ext cx="6655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done</a:t>
            </a: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42064A78-9CBF-EC0F-29EE-765638F047F3}"/>
              </a:ext>
            </a:extLst>
          </p:cNvPr>
          <p:cNvCxnSpPr>
            <a:cxnSpLocks/>
          </p:cNvCxnSpPr>
          <p:nvPr/>
        </p:nvCxnSpPr>
        <p:spPr>
          <a:xfrm>
            <a:off x="7426569" y="4059144"/>
            <a:ext cx="42789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042ACABA-C1A8-3A94-46D2-A6208938B727}"/>
              </a:ext>
            </a:extLst>
          </p:cNvPr>
          <p:cNvCxnSpPr>
            <a:cxnSpLocks/>
          </p:cNvCxnSpPr>
          <p:nvPr/>
        </p:nvCxnSpPr>
        <p:spPr>
          <a:xfrm flipV="1">
            <a:off x="7854462" y="4059143"/>
            <a:ext cx="0" cy="249991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8601F92E-9E9D-490F-3443-F2B16746559D}"/>
              </a:ext>
            </a:extLst>
          </p:cNvPr>
          <p:cNvCxnSpPr>
            <a:cxnSpLocks/>
          </p:cNvCxnSpPr>
          <p:nvPr/>
        </p:nvCxnSpPr>
        <p:spPr>
          <a:xfrm flipH="1">
            <a:off x="6242770" y="5631490"/>
            <a:ext cx="33145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4404C1DB-309D-3985-BF0B-0A2632743F9B}"/>
              </a:ext>
            </a:extLst>
          </p:cNvPr>
          <p:cNvSpPr txBox="1"/>
          <p:nvPr/>
        </p:nvSpPr>
        <p:spPr>
          <a:xfrm>
            <a:off x="5702607" y="5418969"/>
            <a:ext cx="5373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err="1"/>
              <a:t>incr</a:t>
            </a:r>
            <a:endParaRPr lang="en-US" dirty="0"/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05E51208-1FA0-0DB8-4F7B-3A76D6F5C4ED}"/>
              </a:ext>
            </a:extLst>
          </p:cNvPr>
          <p:cNvCxnSpPr>
            <a:stCxn id="7" idx="3"/>
          </p:cNvCxnSpPr>
          <p:nvPr/>
        </p:nvCxnSpPr>
        <p:spPr>
          <a:xfrm>
            <a:off x="4408065" y="2801817"/>
            <a:ext cx="0" cy="26382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85FD2E20-F800-7993-F5E8-8734B64C5882}"/>
              </a:ext>
            </a:extLst>
          </p:cNvPr>
          <p:cNvCxnSpPr/>
          <p:nvPr/>
        </p:nvCxnSpPr>
        <p:spPr>
          <a:xfrm>
            <a:off x="4408065" y="5087816"/>
            <a:ext cx="0" cy="26382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28389422-857B-40EE-63C4-361D18F8B877}"/>
              </a:ext>
            </a:extLst>
          </p:cNvPr>
          <p:cNvCxnSpPr>
            <a:stCxn id="10" idx="2"/>
          </p:cNvCxnSpPr>
          <p:nvPr/>
        </p:nvCxnSpPr>
        <p:spPr>
          <a:xfrm>
            <a:off x="6699739" y="5087816"/>
            <a:ext cx="0" cy="26382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3ED43A50-3941-5D48-DDE3-912F534A83B8}"/>
              </a:ext>
            </a:extLst>
          </p:cNvPr>
          <p:cNvSpPr/>
          <p:nvPr/>
        </p:nvSpPr>
        <p:spPr>
          <a:xfrm>
            <a:off x="6373098" y="5325158"/>
            <a:ext cx="653281" cy="616160"/>
          </a:xfrm>
          <a:prstGeom prst="triangl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1986E48D-13B3-8DF6-66C9-666DC4E8B62D}"/>
              </a:ext>
            </a:extLst>
          </p:cNvPr>
          <p:cNvCxnSpPr/>
          <p:nvPr/>
        </p:nvCxnSpPr>
        <p:spPr>
          <a:xfrm>
            <a:off x="6551595" y="5940614"/>
            <a:ext cx="0" cy="18170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916505F3-7633-E7E6-B51C-FA6887F95CED}"/>
              </a:ext>
            </a:extLst>
          </p:cNvPr>
          <p:cNvCxnSpPr/>
          <p:nvPr/>
        </p:nvCxnSpPr>
        <p:spPr>
          <a:xfrm>
            <a:off x="6832949" y="5940614"/>
            <a:ext cx="0" cy="18170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B52FE5B1-B9EC-34E4-2BAB-8849FB160FF7}"/>
              </a:ext>
            </a:extLst>
          </p:cNvPr>
          <p:cNvSpPr txBox="1"/>
          <p:nvPr/>
        </p:nvSpPr>
        <p:spPr>
          <a:xfrm>
            <a:off x="6406894" y="606077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0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F547A63-530E-C1C0-D3BD-C45CE4E97C59}"/>
              </a:ext>
            </a:extLst>
          </p:cNvPr>
          <p:cNvSpPr txBox="1"/>
          <p:nvPr/>
        </p:nvSpPr>
        <p:spPr>
          <a:xfrm>
            <a:off x="6682106" y="605711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1</a:t>
            </a:r>
          </a:p>
        </p:txBody>
      </p:sp>
      <p:cxnSp>
        <p:nvCxnSpPr>
          <p:cNvPr id="42" name="Connector: Elbow 41">
            <a:extLst>
              <a:ext uri="{FF2B5EF4-FFF2-40B4-BE49-F238E27FC236}">
                <a16:creationId xmlns:a16="http://schemas.microsoft.com/office/drawing/2014/main" id="{1707E7D7-7E52-DECD-B9D7-526A1350D473}"/>
              </a:ext>
            </a:extLst>
          </p:cNvPr>
          <p:cNvCxnSpPr/>
          <p:nvPr/>
        </p:nvCxnSpPr>
        <p:spPr>
          <a:xfrm rot="10800000">
            <a:off x="3351732" y="4076729"/>
            <a:ext cx="4502731" cy="2488195"/>
          </a:xfrm>
          <a:prstGeom prst="bentConnector3">
            <a:avLst>
              <a:gd name="adj1" fmla="val 104935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Connector: Elbow 45">
            <a:extLst>
              <a:ext uri="{FF2B5EF4-FFF2-40B4-BE49-F238E27FC236}">
                <a16:creationId xmlns:a16="http://schemas.microsoft.com/office/drawing/2014/main" id="{A90F8122-9671-717C-3C6B-51EF699F7CE7}"/>
              </a:ext>
            </a:extLst>
          </p:cNvPr>
          <p:cNvCxnSpPr>
            <a:cxnSpLocks/>
          </p:cNvCxnSpPr>
          <p:nvPr/>
        </p:nvCxnSpPr>
        <p:spPr>
          <a:xfrm rot="10800000" flipV="1">
            <a:off x="3417278" y="366397"/>
            <a:ext cx="4437187" cy="1424332"/>
          </a:xfrm>
          <a:prstGeom prst="bentConnector3">
            <a:avLst>
              <a:gd name="adj1" fmla="val 107332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6" name="TextBox 55">
            <a:extLst>
              <a:ext uri="{FF2B5EF4-FFF2-40B4-BE49-F238E27FC236}">
                <a16:creationId xmlns:a16="http://schemas.microsoft.com/office/drawing/2014/main" id="{3791C4BB-6143-03AA-BDC8-87C062C2A3E4}"/>
              </a:ext>
            </a:extLst>
          </p:cNvPr>
          <p:cNvSpPr txBox="1"/>
          <p:nvPr/>
        </p:nvSpPr>
        <p:spPr>
          <a:xfrm>
            <a:off x="4078487" y="3047975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clock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DF18F814-6040-7EC9-92B9-812C9D758098}"/>
              </a:ext>
            </a:extLst>
          </p:cNvPr>
          <p:cNvSpPr txBox="1"/>
          <p:nvPr/>
        </p:nvSpPr>
        <p:spPr>
          <a:xfrm>
            <a:off x="4078487" y="5316361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clock</a:t>
            </a: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785BD259-01E8-D766-B818-AF7EB9E9FB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173937591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BE67887-8DF0-F1D3-6A0F-11058C101255}"/>
              </a:ext>
            </a:extLst>
          </p:cNvPr>
          <p:cNvSpPr/>
          <p:nvPr/>
        </p:nvSpPr>
        <p:spPr>
          <a:xfrm>
            <a:off x="2672599" y="1456288"/>
            <a:ext cx="4530969" cy="3446584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9DCAB34-78DC-9916-4E6A-8092ADA5DC27}"/>
              </a:ext>
            </a:extLst>
          </p:cNvPr>
          <p:cNvSpPr/>
          <p:nvPr/>
        </p:nvSpPr>
        <p:spPr>
          <a:xfrm>
            <a:off x="3387707" y="2523087"/>
            <a:ext cx="1014046" cy="275492"/>
          </a:xfrm>
          <a:prstGeom prst="rect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coin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CB70D7E-6773-F484-C272-FFB62967C8D0}"/>
              </a:ext>
            </a:extLst>
          </p:cNvPr>
          <p:cNvSpPr/>
          <p:nvPr/>
        </p:nvSpPr>
        <p:spPr>
          <a:xfrm>
            <a:off x="3387707" y="3865379"/>
            <a:ext cx="1014046" cy="580292"/>
          </a:xfrm>
          <a:prstGeom prst="rect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vend 1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22AB331-02CE-005B-1267-EBEB27848964}"/>
              </a:ext>
            </a:extLst>
          </p:cNvPr>
          <p:cNvSpPr/>
          <p:nvPr/>
        </p:nvSpPr>
        <p:spPr>
          <a:xfrm>
            <a:off x="5313222" y="3865379"/>
            <a:ext cx="1014046" cy="580292"/>
          </a:xfrm>
          <a:prstGeom prst="rect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vend 2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0D4397BB-935E-1314-F7CE-F117C13DAE19}"/>
              </a:ext>
            </a:extLst>
          </p:cNvPr>
          <p:cNvSpPr/>
          <p:nvPr/>
        </p:nvSpPr>
        <p:spPr>
          <a:xfrm>
            <a:off x="5251676" y="2177256"/>
            <a:ext cx="433754" cy="433754"/>
          </a:xfrm>
          <a:prstGeom prst="ellipse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9EEAD37E-C4B9-6150-5D56-EDB44A917927}"/>
              </a:ext>
            </a:extLst>
          </p:cNvPr>
          <p:cNvSpPr/>
          <p:nvPr/>
        </p:nvSpPr>
        <p:spPr>
          <a:xfrm>
            <a:off x="5257538" y="2804441"/>
            <a:ext cx="433754" cy="433754"/>
          </a:xfrm>
          <a:prstGeom prst="ellipse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6A76225-A289-712E-05AC-A32E372A41AE}"/>
              </a:ext>
            </a:extLst>
          </p:cNvPr>
          <p:cNvSpPr txBox="1"/>
          <p:nvPr/>
        </p:nvSpPr>
        <p:spPr>
          <a:xfrm>
            <a:off x="4035560" y="1590993"/>
            <a:ext cx="18050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FF00"/>
                </a:solidFill>
              </a:rPr>
              <a:t>vending machine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1D0AD22-4A5D-F6E1-B446-0FDB2F74CE36}"/>
              </a:ext>
            </a:extLst>
          </p:cNvPr>
          <p:cNvSpPr/>
          <p:nvPr/>
        </p:nvSpPr>
        <p:spPr>
          <a:xfrm>
            <a:off x="8053491" y="1960325"/>
            <a:ext cx="2362200" cy="1506415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FSM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C757B423-68B6-12A0-B311-FC1D6042B823}"/>
              </a:ext>
            </a:extLst>
          </p:cNvPr>
          <p:cNvCxnSpPr>
            <a:cxnSpLocks/>
            <a:endCxn id="3" idx="0"/>
          </p:cNvCxnSpPr>
          <p:nvPr/>
        </p:nvCxnSpPr>
        <p:spPr>
          <a:xfrm>
            <a:off x="3894730" y="1180794"/>
            <a:ext cx="0" cy="1342293"/>
          </a:xfrm>
          <a:prstGeom prst="straightConnector1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231C78F9-35A0-29A3-BAC2-ED444E5F7654}"/>
              </a:ext>
            </a:extLst>
          </p:cNvPr>
          <p:cNvCxnSpPr>
            <a:stCxn id="7" idx="6"/>
          </p:cNvCxnSpPr>
          <p:nvPr/>
        </p:nvCxnSpPr>
        <p:spPr>
          <a:xfrm flipV="1">
            <a:off x="5685430" y="2361922"/>
            <a:ext cx="2368061" cy="3221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32E177AD-A432-0287-8C9F-A388C7D390EA}"/>
              </a:ext>
            </a:extLst>
          </p:cNvPr>
          <p:cNvCxnSpPr>
            <a:cxnSpLocks/>
            <a:stCxn id="8" idx="6"/>
          </p:cNvCxnSpPr>
          <p:nvPr/>
        </p:nvCxnSpPr>
        <p:spPr>
          <a:xfrm>
            <a:off x="5691292" y="3021318"/>
            <a:ext cx="236219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F1D14BCE-F83A-5B8B-3365-33143DF8A19D}"/>
              </a:ext>
            </a:extLst>
          </p:cNvPr>
          <p:cNvSpPr txBox="1"/>
          <p:nvPr/>
        </p:nvSpPr>
        <p:spPr>
          <a:xfrm>
            <a:off x="5726461" y="2798579"/>
            <a:ext cx="1089850" cy="369332"/>
          </a:xfrm>
          <a:prstGeom prst="rect">
            <a:avLst/>
          </a:prstGeom>
          <a:solidFill>
            <a:schemeClr val="accent6"/>
          </a:solidFill>
        </p:spPr>
        <p:txBody>
          <a:bodyPr wrap="none" rtlCol="0">
            <a:spAutoFit/>
          </a:bodyPr>
          <a:lstStyle/>
          <a:p>
            <a:r>
              <a:rPr lang="en-US" dirty="0"/>
              <a:t>product 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A32FFB8-64B6-D73E-FED1-20BB344B6B08}"/>
              </a:ext>
            </a:extLst>
          </p:cNvPr>
          <p:cNvSpPr txBox="1"/>
          <p:nvPr/>
        </p:nvSpPr>
        <p:spPr>
          <a:xfrm>
            <a:off x="5726461" y="2177256"/>
            <a:ext cx="1089850" cy="369332"/>
          </a:xfrm>
          <a:prstGeom prst="rect">
            <a:avLst/>
          </a:prstGeom>
          <a:solidFill>
            <a:schemeClr val="accent6"/>
          </a:solidFill>
        </p:spPr>
        <p:txBody>
          <a:bodyPr wrap="none" rtlCol="0">
            <a:spAutoFit/>
          </a:bodyPr>
          <a:lstStyle/>
          <a:p>
            <a:r>
              <a:rPr lang="en-US" dirty="0"/>
              <a:t>product 1</a:t>
            </a:r>
          </a:p>
        </p:txBody>
      </p:sp>
      <p:cxnSp>
        <p:nvCxnSpPr>
          <p:cNvPr id="20" name="Connector: Elbow 19">
            <a:extLst>
              <a:ext uri="{FF2B5EF4-FFF2-40B4-BE49-F238E27FC236}">
                <a16:creationId xmlns:a16="http://schemas.microsoft.com/office/drawing/2014/main" id="{ABB7BA33-C9A4-8E36-17B4-E0DD330E369D}"/>
              </a:ext>
            </a:extLst>
          </p:cNvPr>
          <p:cNvCxnSpPr>
            <a:endCxn id="5" idx="0"/>
          </p:cNvCxnSpPr>
          <p:nvPr/>
        </p:nvCxnSpPr>
        <p:spPr>
          <a:xfrm>
            <a:off x="3894730" y="1180794"/>
            <a:ext cx="5339861" cy="779531"/>
          </a:xfrm>
          <a:prstGeom prst="bentConnector2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9A34D7F6-AE1D-84C3-F14E-31EE6FAB8FE1}"/>
              </a:ext>
            </a:extLst>
          </p:cNvPr>
          <p:cNvCxnSpPr>
            <a:cxnSpLocks/>
          </p:cNvCxnSpPr>
          <p:nvPr/>
        </p:nvCxnSpPr>
        <p:spPr>
          <a:xfrm flipV="1">
            <a:off x="3894730" y="4445671"/>
            <a:ext cx="0" cy="114886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191BF583-4019-0229-413B-97A58852481A}"/>
              </a:ext>
            </a:extLst>
          </p:cNvPr>
          <p:cNvCxnSpPr>
            <a:cxnSpLocks/>
            <a:endCxn id="6" idx="2"/>
          </p:cNvCxnSpPr>
          <p:nvPr/>
        </p:nvCxnSpPr>
        <p:spPr>
          <a:xfrm flipV="1">
            <a:off x="5820245" y="4445671"/>
            <a:ext cx="0" cy="7091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Connector: Elbow 26">
            <a:extLst>
              <a:ext uri="{FF2B5EF4-FFF2-40B4-BE49-F238E27FC236}">
                <a16:creationId xmlns:a16="http://schemas.microsoft.com/office/drawing/2014/main" id="{AC2B8701-4C38-10D3-C847-B8D332037DCF}"/>
              </a:ext>
            </a:extLst>
          </p:cNvPr>
          <p:cNvCxnSpPr>
            <a:cxnSpLocks/>
          </p:cNvCxnSpPr>
          <p:nvPr/>
        </p:nvCxnSpPr>
        <p:spPr>
          <a:xfrm flipV="1">
            <a:off x="5820245" y="3466740"/>
            <a:ext cx="2801815" cy="1688123"/>
          </a:xfrm>
          <a:prstGeom prst="bentConnector3">
            <a:avLst>
              <a:gd name="adj1" fmla="val 100419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Connector: Elbow 34">
            <a:extLst>
              <a:ext uri="{FF2B5EF4-FFF2-40B4-BE49-F238E27FC236}">
                <a16:creationId xmlns:a16="http://schemas.microsoft.com/office/drawing/2014/main" id="{BA5EF16C-BEDA-51BA-3E3A-971AC780F684}"/>
              </a:ext>
            </a:extLst>
          </p:cNvPr>
          <p:cNvCxnSpPr/>
          <p:nvPr/>
        </p:nvCxnSpPr>
        <p:spPr>
          <a:xfrm flipV="1">
            <a:off x="3894730" y="3466740"/>
            <a:ext cx="5987562" cy="2127793"/>
          </a:xfrm>
          <a:prstGeom prst="bentConnector3">
            <a:avLst>
              <a:gd name="adj1" fmla="val 99731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2CFC3837-0398-62A5-D490-C8B4909A37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64446020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87A1B00-2F8F-2B78-1A8B-BC06EC7A28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737" y="2152507"/>
            <a:ext cx="4200525" cy="215265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6C927B0-D46C-1389-1EE4-CC15A59F69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381150371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BB8C474-107A-632E-9F4C-38378261A8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737" y="2152507"/>
            <a:ext cx="4200525" cy="2152650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4D871E4-DB75-B83A-0BA0-83A99904D1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104355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867CBB1-A6E1-A723-B936-5D94C139A60A}"/>
              </a:ext>
            </a:extLst>
          </p:cNvPr>
          <p:cNvGraphicFramePr>
            <a:graphicFrameLocks noGrp="1"/>
          </p:cNvGraphicFramePr>
          <p:nvPr/>
        </p:nvGraphicFramePr>
        <p:xfrm>
          <a:off x="3127375" y="3158647"/>
          <a:ext cx="5937250" cy="171443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83995">
                  <a:extLst>
                    <a:ext uri="{9D8B030D-6E8A-4147-A177-3AD203B41FA5}">
                      <a16:colId xmlns:a16="http://schemas.microsoft.com/office/drawing/2014/main" val="2314090647"/>
                    </a:ext>
                  </a:extLst>
                </a:gridCol>
                <a:gridCol w="1483995">
                  <a:extLst>
                    <a:ext uri="{9D8B030D-6E8A-4147-A177-3AD203B41FA5}">
                      <a16:colId xmlns:a16="http://schemas.microsoft.com/office/drawing/2014/main" val="147315839"/>
                    </a:ext>
                  </a:extLst>
                </a:gridCol>
                <a:gridCol w="1484630">
                  <a:extLst>
                    <a:ext uri="{9D8B030D-6E8A-4147-A177-3AD203B41FA5}">
                      <a16:colId xmlns:a16="http://schemas.microsoft.com/office/drawing/2014/main" val="3752324405"/>
                    </a:ext>
                  </a:extLst>
                </a:gridCol>
                <a:gridCol w="1484630">
                  <a:extLst>
                    <a:ext uri="{9D8B030D-6E8A-4147-A177-3AD203B41FA5}">
                      <a16:colId xmlns:a16="http://schemas.microsoft.com/office/drawing/2014/main" val="241922170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input (coin, product 1, product 2)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state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next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output (vend 1, vend 2)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3873023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1--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none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one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954173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10 -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one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two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1937294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0--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none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none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116470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0--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one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one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8664673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0--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two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two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4579098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01-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one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none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0881703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001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two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none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01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2645578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010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two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one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</a:rPr>
                        <a:t>10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75232756"/>
                  </a:ext>
                </a:extLst>
              </a:tr>
            </a:tbl>
          </a:graphicData>
        </a:graphic>
      </p:graphicFrame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D716FFB-91BA-72AE-1BCD-6BB42B0C6D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340031322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CF539837-36CA-ECBF-E04F-2DB3E23CDFF1}"/>
              </a:ext>
            </a:extLst>
          </p:cNvPr>
          <p:cNvGraphicFramePr>
            <a:graphicFrameLocks noGrp="1"/>
          </p:cNvGraphicFramePr>
          <p:nvPr/>
        </p:nvGraphicFramePr>
        <p:xfrm>
          <a:off x="3127375" y="3158647"/>
          <a:ext cx="5937250" cy="171443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83995">
                  <a:extLst>
                    <a:ext uri="{9D8B030D-6E8A-4147-A177-3AD203B41FA5}">
                      <a16:colId xmlns:a16="http://schemas.microsoft.com/office/drawing/2014/main" val="3287046940"/>
                    </a:ext>
                  </a:extLst>
                </a:gridCol>
                <a:gridCol w="1483995">
                  <a:extLst>
                    <a:ext uri="{9D8B030D-6E8A-4147-A177-3AD203B41FA5}">
                      <a16:colId xmlns:a16="http://schemas.microsoft.com/office/drawing/2014/main" val="475936334"/>
                    </a:ext>
                  </a:extLst>
                </a:gridCol>
                <a:gridCol w="1484630">
                  <a:extLst>
                    <a:ext uri="{9D8B030D-6E8A-4147-A177-3AD203B41FA5}">
                      <a16:colId xmlns:a16="http://schemas.microsoft.com/office/drawing/2014/main" val="961976420"/>
                    </a:ext>
                  </a:extLst>
                </a:gridCol>
                <a:gridCol w="1484630">
                  <a:extLst>
                    <a:ext uri="{9D8B030D-6E8A-4147-A177-3AD203B41FA5}">
                      <a16:colId xmlns:a16="http://schemas.microsoft.com/office/drawing/2014/main" val="315620735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input (coin, product 1, product 2)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state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next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output (vend 1, vend 2)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5397465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1--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995730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10 -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01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592604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0--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1359469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0--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01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01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549911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0--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338445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01-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01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2766075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001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01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941416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010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01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</a:rPr>
                        <a:t>10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33742784"/>
                  </a:ext>
                </a:extLst>
              </a:tr>
            </a:tbl>
          </a:graphicData>
        </a:graphic>
      </p:graphicFrame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05978E7-B4D6-61D3-C4A2-145728E928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316761923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B6D0D06-CCE1-1C1C-5766-57918B2BA14D}"/>
              </a:ext>
            </a:extLst>
          </p:cNvPr>
          <p:cNvSpPr txBox="1"/>
          <p:nvPr/>
        </p:nvSpPr>
        <p:spPr>
          <a:xfrm>
            <a:off x="148655" y="464504"/>
            <a:ext cx="4089581" cy="58169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/>
            <a:r>
              <a:rPr lang="en-US" sz="12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module </a:t>
            </a:r>
            <a:r>
              <a:rPr lang="en-US" sz="12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vending_encoded</a:t>
            </a:r>
            <a:r>
              <a:rPr lang="en-US" sz="12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endParaRPr lang="en-US" sz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/>
            <a:r>
              <a:rPr lang="en-US" sz="12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input </a:t>
            </a:r>
            <a:r>
              <a:rPr lang="en-US" sz="12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clk</a:t>
            </a:r>
            <a:r>
              <a:rPr lang="en-US" sz="12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endParaRPr lang="en-US" sz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/>
            <a:r>
              <a:rPr lang="en-US" sz="12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input reset,</a:t>
            </a:r>
            <a:endParaRPr lang="en-US" sz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/>
            <a:r>
              <a:rPr lang="en-US" sz="12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input coin, product1, product2,</a:t>
            </a:r>
            <a:endParaRPr lang="en-US" sz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/>
            <a:r>
              <a:rPr lang="en-US" sz="12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output reg vend1, vend2</a:t>
            </a:r>
            <a:endParaRPr lang="en-US" sz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/>
            <a:r>
              <a:rPr lang="en-US" sz="12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);</a:t>
            </a:r>
            <a:endParaRPr lang="en-US" sz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/>
            <a:r>
              <a:rPr lang="en-US" sz="12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reg [1:0] state;</a:t>
            </a:r>
            <a:endParaRPr lang="en-US" sz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/>
            <a:r>
              <a:rPr lang="en-US" sz="12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endParaRPr lang="en-US" sz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/>
            <a:r>
              <a:rPr lang="en-US" sz="12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parameter none = 2'b00,</a:t>
            </a:r>
            <a:endParaRPr lang="en-US" sz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/>
            <a:r>
              <a:rPr lang="en-US" sz="12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one = 2'b01,</a:t>
            </a:r>
            <a:endParaRPr lang="en-US" sz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/>
            <a:r>
              <a:rPr lang="en-US" sz="12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two = 2'b10;</a:t>
            </a:r>
            <a:endParaRPr lang="en-US" sz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/>
            <a:r>
              <a:rPr lang="en-US" sz="12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</a:t>
            </a:r>
            <a:endParaRPr lang="en-US" sz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/>
            <a:r>
              <a:rPr lang="en-US" sz="12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always @(posedge </a:t>
            </a:r>
            <a:r>
              <a:rPr lang="en-US" sz="12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clk</a:t>
            </a:r>
            <a:r>
              <a:rPr lang="en-US" sz="12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or </a:t>
            </a:r>
            <a:r>
              <a:rPr lang="en-US" sz="12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posedge</a:t>
            </a:r>
            <a:r>
              <a:rPr lang="en-US" sz="12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reset)</a:t>
            </a:r>
            <a:endParaRPr lang="en-US" sz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/>
            <a:r>
              <a:rPr lang="en-US" sz="12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begin</a:t>
            </a:r>
            <a:endParaRPr lang="en-US" sz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/>
            <a:r>
              <a:rPr lang="en-US" sz="12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if (reset)</a:t>
            </a:r>
            <a:endParaRPr lang="en-US" sz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/>
            <a:r>
              <a:rPr lang="en-US" sz="12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begin</a:t>
            </a:r>
            <a:endParaRPr lang="en-US" sz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/>
            <a:r>
              <a:rPr lang="en-US" sz="12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state &lt;= none;</a:t>
            </a:r>
            <a:endParaRPr lang="en-US" sz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/>
            <a:r>
              <a:rPr lang="en-US" sz="12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vend1 &lt;= 1'b0;</a:t>
            </a:r>
            <a:endParaRPr lang="en-US" sz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/>
            <a:r>
              <a:rPr lang="en-US" sz="12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vend2 &lt;= 1'b0;</a:t>
            </a:r>
            <a:endParaRPr lang="en-US" sz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/>
            <a:r>
              <a:rPr lang="en-US" sz="12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end</a:t>
            </a:r>
            <a:endParaRPr lang="en-US" sz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/>
            <a:r>
              <a:rPr lang="en-US" sz="12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else begin</a:t>
            </a:r>
            <a:endParaRPr lang="en-US" sz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/>
            <a:r>
              <a:rPr lang="en-US" sz="12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case (state)</a:t>
            </a:r>
            <a:endParaRPr lang="en-US" sz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/>
            <a:r>
              <a:rPr lang="en-US" sz="12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none:</a:t>
            </a:r>
            <a:endParaRPr lang="en-US" sz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/>
            <a:r>
              <a:rPr lang="en-US" sz="12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begin</a:t>
            </a:r>
            <a:endParaRPr lang="en-US" sz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/>
            <a:r>
              <a:rPr lang="en-US" sz="12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vend1 &lt;= 1'b0;</a:t>
            </a:r>
            <a:endParaRPr lang="en-US" sz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/>
            <a:r>
              <a:rPr lang="en-US" sz="12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vend2 &lt;= 1'b0;</a:t>
            </a:r>
            <a:endParaRPr lang="en-US" sz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/>
            <a:r>
              <a:rPr lang="en-US" sz="12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if (coin)</a:t>
            </a:r>
            <a:endParaRPr lang="en-US" sz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/>
            <a:r>
              <a:rPr lang="en-US" sz="12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begin</a:t>
            </a:r>
            <a:endParaRPr lang="en-US" sz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/>
            <a:r>
              <a:rPr lang="en-US" sz="12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state &lt;= one;</a:t>
            </a:r>
            <a:endParaRPr lang="en-US" sz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/>
            <a:r>
              <a:rPr lang="en-US" sz="12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end</a:t>
            </a:r>
            <a:endParaRPr lang="en-US" sz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/>
            <a:r>
              <a:rPr lang="en-US" sz="12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end</a:t>
            </a:r>
            <a:endParaRPr lang="en-US" sz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20CA4CD-DE4B-D1FD-221F-2CB3321B1237}"/>
              </a:ext>
            </a:extLst>
          </p:cNvPr>
          <p:cNvSpPr txBox="1"/>
          <p:nvPr/>
        </p:nvSpPr>
        <p:spPr>
          <a:xfrm>
            <a:off x="3480178" y="1310665"/>
            <a:ext cx="4368504" cy="32316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/>
            <a:r>
              <a:rPr lang="en-US" sz="12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	   one:</a:t>
            </a:r>
            <a:endParaRPr lang="en-US" sz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/>
            <a:r>
              <a:rPr lang="en-US" sz="12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begin</a:t>
            </a:r>
            <a:endParaRPr lang="en-US" sz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/>
            <a:r>
              <a:rPr lang="en-US" sz="12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vend1 &lt;= 1'b0;</a:t>
            </a:r>
            <a:endParaRPr lang="en-US" sz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/>
            <a:r>
              <a:rPr lang="en-US" sz="12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vend2 &lt;= 1'b0;</a:t>
            </a:r>
            <a:endParaRPr lang="en-US" sz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/>
            <a:r>
              <a:rPr lang="en-US" sz="12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if (coin)</a:t>
            </a:r>
            <a:endParaRPr lang="en-US" sz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/>
            <a:r>
              <a:rPr lang="en-US" sz="12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begin</a:t>
            </a:r>
            <a:endParaRPr lang="en-US" sz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/>
            <a:r>
              <a:rPr lang="en-US" sz="12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vend1 &lt;= 1'b0;</a:t>
            </a:r>
            <a:endParaRPr lang="en-US" sz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/>
            <a:r>
              <a:rPr lang="en-US" sz="12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vend2 &lt;= 1'b0;</a:t>
            </a:r>
            <a:endParaRPr lang="en-US" sz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/>
            <a:r>
              <a:rPr lang="en-US" sz="12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state &lt;= two;</a:t>
            </a:r>
            <a:endParaRPr lang="en-US" sz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/>
            <a:r>
              <a:rPr lang="en-US" sz="12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end</a:t>
            </a:r>
            <a:endParaRPr lang="en-US" sz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/>
            <a:r>
              <a:rPr lang="en-US" sz="12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else if (!coin &amp;&amp; product1)</a:t>
            </a:r>
            <a:endParaRPr lang="en-US" sz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/>
            <a:r>
              <a:rPr lang="en-US" sz="12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begin</a:t>
            </a:r>
            <a:endParaRPr lang="en-US" sz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/>
            <a:r>
              <a:rPr lang="en-US" sz="12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vend1 &lt;= 1'b1;</a:t>
            </a:r>
            <a:endParaRPr lang="en-US" sz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/>
            <a:r>
              <a:rPr lang="en-US" sz="12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vend2 &lt;= 1'b0;</a:t>
            </a:r>
            <a:endParaRPr lang="en-US" sz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/>
            <a:r>
              <a:rPr lang="en-US" sz="12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state &lt;= none;</a:t>
            </a:r>
            <a:endParaRPr lang="en-US" sz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/>
            <a:r>
              <a:rPr lang="en-US" sz="12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end</a:t>
            </a:r>
            <a:endParaRPr lang="en-US" sz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/>
            <a:r>
              <a:rPr lang="en-US" sz="12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end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BE01195-EA5D-4063-20A0-557BFE9581E2}"/>
              </a:ext>
            </a:extLst>
          </p:cNvPr>
          <p:cNvSpPr txBox="1"/>
          <p:nvPr/>
        </p:nvSpPr>
        <p:spPr>
          <a:xfrm>
            <a:off x="8065827" y="1255595"/>
            <a:ext cx="3438762" cy="41549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/>
            <a:r>
              <a:rPr lang="en-US" sz="1200" dirty="0"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	   </a:t>
            </a:r>
            <a:r>
              <a:rPr lang="en-US" sz="12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two:</a:t>
            </a:r>
            <a:endParaRPr lang="en-US" sz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/>
            <a:r>
              <a:rPr lang="en-US" sz="12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begin</a:t>
            </a:r>
            <a:endParaRPr lang="en-US" sz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/>
            <a:r>
              <a:rPr lang="en-US" sz="12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vend1 &lt;= 1'b0;</a:t>
            </a:r>
            <a:endParaRPr lang="en-US" sz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/>
            <a:r>
              <a:rPr lang="en-US" sz="12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vend2 &lt;= 1'b0;</a:t>
            </a:r>
            <a:endParaRPr lang="en-US" sz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/>
            <a:r>
              <a:rPr lang="en-US" sz="12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if (product2)</a:t>
            </a:r>
            <a:endParaRPr lang="en-US" sz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/>
            <a:r>
              <a:rPr lang="en-US" sz="12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begin</a:t>
            </a:r>
            <a:endParaRPr lang="en-US" sz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/>
            <a:r>
              <a:rPr lang="en-US" sz="12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vend1 &lt;= 1'b0;</a:t>
            </a:r>
            <a:endParaRPr lang="en-US" sz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/>
            <a:r>
              <a:rPr lang="en-US" sz="12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vend2 &lt;= 1'b1;</a:t>
            </a:r>
            <a:endParaRPr lang="en-US" sz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/>
            <a:r>
              <a:rPr lang="en-US" sz="12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state &lt;= none;</a:t>
            </a:r>
            <a:endParaRPr lang="en-US" sz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/>
            <a:r>
              <a:rPr lang="en-US" sz="12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end</a:t>
            </a:r>
            <a:endParaRPr lang="en-US" sz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/>
            <a:r>
              <a:rPr lang="en-US" sz="12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else if (product1)</a:t>
            </a:r>
            <a:endParaRPr lang="en-US" sz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/>
            <a:r>
              <a:rPr lang="en-US" sz="12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begin</a:t>
            </a:r>
            <a:endParaRPr lang="en-US" sz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/>
            <a:r>
              <a:rPr lang="en-US" sz="12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vend1 &lt;= 1'b1;</a:t>
            </a:r>
            <a:endParaRPr lang="en-US" sz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/>
            <a:r>
              <a:rPr lang="en-US" sz="12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vend2 &lt;= 1'b0;</a:t>
            </a:r>
            <a:endParaRPr lang="en-US" sz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/>
            <a:r>
              <a:rPr lang="en-US" sz="12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state &lt;= one;</a:t>
            </a:r>
            <a:endParaRPr lang="en-US" sz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/>
            <a:r>
              <a:rPr lang="en-US" sz="12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end</a:t>
            </a:r>
            <a:endParaRPr lang="en-US" sz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/>
            <a:r>
              <a:rPr lang="en-US" sz="12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end</a:t>
            </a:r>
            <a:endParaRPr lang="en-US" sz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/>
            <a:r>
              <a:rPr lang="en-US" sz="12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</a:t>
            </a:r>
            <a:r>
              <a:rPr lang="en-US" sz="12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endcase</a:t>
            </a:r>
            <a:endParaRPr lang="en-US" sz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/>
            <a:r>
              <a:rPr lang="en-US" sz="12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end</a:t>
            </a:r>
            <a:endParaRPr lang="en-US" sz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/>
            <a:r>
              <a:rPr lang="en-US" sz="12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end</a:t>
            </a:r>
            <a:endParaRPr lang="en-US" sz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/>
            <a:r>
              <a:rPr lang="en-US" sz="12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/>
            <a:r>
              <a:rPr lang="en-US" sz="12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endmodule</a:t>
            </a:r>
            <a:endParaRPr lang="en-US" sz="120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C1B8FB-4527-B6AA-4E4D-E10B483E96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4941198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BBBC443-17CA-192A-A081-6057FD358D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5370" y="1857375"/>
            <a:ext cx="5001260" cy="314325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DB9EB8D6-BD7F-AD38-7188-ADA9D7ED76C1}"/>
              </a:ext>
            </a:extLst>
          </p:cNvPr>
          <p:cNvGrpSpPr/>
          <p:nvPr/>
        </p:nvGrpSpPr>
        <p:grpSpPr>
          <a:xfrm>
            <a:off x="4549253" y="1733266"/>
            <a:ext cx="1862920" cy="2286001"/>
            <a:chOff x="4549253" y="1733266"/>
            <a:chExt cx="1862920" cy="228600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EC15BD0E-B4F7-14A6-6608-4FE8DE6F1811}"/>
                </a:ext>
              </a:extLst>
            </p:cNvPr>
            <p:cNvSpPr/>
            <p:nvPr/>
          </p:nvSpPr>
          <p:spPr>
            <a:xfrm>
              <a:off x="4549253" y="1733266"/>
              <a:ext cx="259308" cy="327547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224612FD-A09E-E187-8323-451020536D59}"/>
                </a:ext>
              </a:extLst>
            </p:cNvPr>
            <p:cNvSpPr/>
            <p:nvPr/>
          </p:nvSpPr>
          <p:spPr>
            <a:xfrm>
              <a:off x="6152865" y="3691720"/>
              <a:ext cx="259308" cy="327547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" name="Straight Arrow Connector 7">
              <a:extLst>
                <a:ext uri="{FF2B5EF4-FFF2-40B4-BE49-F238E27FC236}">
                  <a16:creationId xmlns:a16="http://schemas.microsoft.com/office/drawing/2014/main" id="{2AA2C8CC-418A-FA19-58CC-DF2299502F21}"/>
                </a:ext>
              </a:extLst>
            </p:cNvPr>
            <p:cNvCxnSpPr/>
            <p:nvPr/>
          </p:nvCxnSpPr>
          <p:spPr>
            <a:xfrm>
              <a:off x="4808561" y="1897039"/>
              <a:ext cx="1473958" cy="1794681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30E4A1E-69CD-5468-4541-D569A8136E53}"/>
              </a:ext>
            </a:extLst>
          </p:cNvPr>
          <p:cNvGrpSpPr/>
          <p:nvPr/>
        </p:nvGrpSpPr>
        <p:grpSpPr>
          <a:xfrm>
            <a:off x="6152865" y="1733266"/>
            <a:ext cx="1881117" cy="2286000"/>
            <a:chOff x="6152865" y="1733266"/>
            <a:chExt cx="1881117" cy="2286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62857692-0BD5-4403-B939-99BCE4D5C035}"/>
                </a:ext>
              </a:extLst>
            </p:cNvPr>
            <p:cNvSpPr/>
            <p:nvPr/>
          </p:nvSpPr>
          <p:spPr>
            <a:xfrm>
              <a:off x="6152865" y="1733266"/>
              <a:ext cx="259308" cy="327547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9989CB1A-89AD-126B-9490-0D11F8AC4D8B}"/>
                </a:ext>
              </a:extLst>
            </p:cNvPr>
            <p:cNvSpPr/>
            <p:nvPr/>
          </p:nvSpPr>
          <p:spPr>
            <a:xfrm>
              <a:off x="7774674" y="3691719"/>
              <a:ext cx="259308" cy="327547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FB51126C-664F-86B6-CC39-13FC01122520}"/>
                </a:ext>
              </a:extLst>
            </p:cNvPr>
            <p:cNvCxnSpPr>
              <a:stCxn id="5" idx="3"/>
            </p:cNvCxnSpPr>
            <p:nvPr/>
          </p:nvCxnSpPr>
          <p:spPr>
            <a:xfrm>
              <a:off x="6412173" y="1897040"/>
              <a:ext cx="1492155" cy="1794679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097280EA-27C4-EA38-02C1-6F8B310421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638734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A787896-A2D9-BBAE-6881-05E70E186F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5370" y="2862262"/>
            <a:ext cx="5001260" cy="1133475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191EB1A-5BE9-D3EA-9F88-69C33FB0E3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0682126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BF4BAA4-33D1-B56C-9635-A4CC0720FE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0525" y="2852737"/>
            <a:ext cx="3790950" cy="1152525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E3812D0-D985-DCED-8BD2-23F518B27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16361571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5193F54-DFBB-EC08-787D-50D1AD0A5C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5370" y="2633662"/>
            <a:ext cx="5001260" cy="1590675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E9E3C4C-B9E4-4A8F-EFA8-E0F6D3360D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41029980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4D52B92C-5733-9C1F-10BC-252904D62135}"/>
              </a:ext>
            </a:extLst>
          </p:cNvPr>
          <p:cNvCxnSpPr>
            <a:cxnSpLocks/>
          </p:cNvCxnSpPr>
          <p:nvPr/>
        </p:nvCxnSpPr>
        <p:spPr>
          <a:xfrm>
            <a:off x="3796909" y="3683782"/>
            <a:ext cx="473682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FE5C179-660F-893C-7EF7-1B0D689A052F}"/>
              </a:ext>
            </a:extLst>
          </p:cNvPr>
          <p:cNvCxnSpPr/>
          <p:nvPr/>
        </p:nvCxnSpPr>
        <p:spPr>
          <a:xfrm flipV="1">
            <a:off x="3789060" y="2384785"/>
            <a:ext cx="0" cy="130292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80B06663-EE11-9CF0-C74A-7C52CCA08864}"/>
              </a:ext>
            </a:extLst>
          </p:cNvPr>
          <p:cNvSpPr txBox="1"/>
          <p:nvPr/>
        </p:nvSpPr>
        <p:spPr>
          <a:xfrm>
            <a:off x="7733146" y="3868232"/>
            <a:ext cx="6142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time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5B048D13-1197-2BA4-103D-FC188925A488}"/>
              </a:ext>
            </a:extLst>
          </p:cNvPr>
          <p:cNvGrpSpPr/>
          <p:nvPr/>
        </p:nvGrpSpPr>
        <p:grpSpPr>
          <a:xfrm>
            <a:off x="3855776" y="2627448"/>
            <a:ext cx="1467750" cy="879734"/>
            <a:chOff x="3041459" y="3036881"/>
            <a:chExt cx="1467750" cy="879734"/>
          </a:xfrm>
        </p:grpSpPr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59A1CE68-9455-3DBB-3CE3-7DA9F4C17DB3}"/>
                </a:ext>
              </a:extLst>
            </p:cNvPr>
            <p:cNvCxnSpPr>
              <a:cxnSpLocks/>
            </p:cNvCxnSpPr>
            <p:nvPr/>
          </p:nvCxnSpPr>
          <p:spPr>
            <a:xfrm>
              <a:off x="3041459" y="3916615"/>
              <a:ext cx="710328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D0C909B5-D470-B284-4E81-6C5E50DC907C}"/>
                </a:ext>
              </a:extLst>
            </p:cNvPr>
            <p:cNvCxnSpPr>
              <a:cxnSpLocks/>
            </p:cNvCxnSpPr>
            <p:nvPr/>
          </p:nvCxnSpPr>
          <p:spPr>
            <a:xfrm>
              <a:off x="3751787" y="3036881"/>
              <a:ext cx="757422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EC257B26-D2DB-6D57-587D-C54A6000476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751787" y="3036881"/>
              <a:ext cx="0" cy="87973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806177CD-2BC5-256F-E9E9-017FA5EE36DE}"/>
                </a:ext>
              </a:extLst>
            </p:cNvPr>
            <p:cNvCxnSpPr>
              <a:cxnSpLocks/>
            </p:cNvCxnSpPr>
            <p:nvPr/>
          </p:nvCxnSpPr>
          <p:spPr>
            <a:xfrm>
              <a:off x="4509209" y="3036881"/>
              <a:ext cx="0" cy="87973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C6718750-CA80-0CE7-CA82-47F231916CC7}"/>
              </a:ext>
            </a:extLst>
          </p:cNvPr>
          <p:cNvGrpSpPr/>
          <p:nvPr/>
        </p:nvGrpSpPr>
        <p:grpSpPr>
          <a:xfrm>
            <a:off x="5323525" y="2627448"/>
            <a:ext cx="1467750" cy="879734"/>
            <a:chOff x="3041459" y="3036881"/>
            <a:chExt cx="1467750" cy="879734"/>
          </a:xfrm>
        </p:grpSpPr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1023990F-7217-C05F-348D-EDAD9ABC335A}"/>
                </a:ext>
              </a:extLst>
            </p:cNvPr>
            <p:cNvCxnSpPr>
              <a:cxnSpLocks/>
            </p:cNvCxnSpPr>
            <p:nvPr/>
          </p:nvCxnSpPr>
          <p:spPr>
            <a:xfrm>
              <a:off x="3041459" y="3916615"/>
              <a:ext cx="710328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71C264F3-2066-4E8A-994E-C889EF2B0641}"/>
                </a:ext>
              </a:extLst>
            </p:cNvPr>
            <p:cNvCxnSpPr>
              <a:cxnSpLocks/>
            </p:cNvCxnSpPr>
            <p:nvPr/>
          </p:nvCxnSpPr>
          <p:spPr>
            <a:xfrm>
              <a:off x="3751787" y="3036881"/>
              <a:ext cx="757422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EC929BA3-A49D-8AC9-792A-34D67159F23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751787" y="3036881"/>
              <a:ext cx="0" cy="87973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7A42AFB-2689-E943-F159-659F85B4C5AC}"/>
                </a:ext>
              </a:extLst>
            </p:cNvPr>
            <p:cNvCxnSpPr>
              <a:cxnSpLocks/>
            </p:cNvCxnSpPr>
            <p:nvPr/>
          </p:nvCxnSpPr>
          <p:spPr>
            <a:xfrm>
              <a:off x="4509209" y="3036881"/>
              <a:ext cx="0" cy="87973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F4B30840-4F92-0E09-E3C5-04990ACAEAB5}"/>
              </a:ext>
            </a:extLst>
          </p:cNvPr>
          <p:cNvGrpSpPr/>
          <p:nvPr/>
        </p:nvGrpSpPr>
        <p:grpSpPr>
          <a:xfrm>
            <a:off x="6791273" y="2627448"/>
            <a:ext cx="1467750" cy="879734"/>
            <a:chOff x="3041459" y="3036881"/>
            <a:chExt cx="1467750" cy="879734"/>
          </a:xfrm>
        </p:grpSpPr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B6D32897-DA6B-6FC8-B31E-49E889700C00}"/>
                </a:ext>
              </a:extLst>
            </p:cNvPr>
            <p:cNvCxnSpPr>
              <a:cxnSpLocks/>
            </p:cNvCxnSpPr>
            <p:nvPr/>
          </p:nvCxnSpPr>
          <p:spPr>
            <a:xfrm>
              <a:off x="3041459" y="3916615"/>
              <a:ext cx="710328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C321F897-4148-EA55-45D0-33B42A97E417}"/>
                </a:ext>
              </a:extLst>
            </p:cNvPr>
            <p:cNvCxnSpPr>
              <a:cxnSpLocks/>
            </p:cNvCxnSpPr>
            <p:nvPr/>
          </p:nvCxnSpPr>
          <p:spPr>
            <a:xfrm>
              <a:off x="3751787" y="3036881"/>
              <a:ext cx="757422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3E6CB39D-13AE-8293-C6EF-76C699FEDF8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751787" y="3036881"/>
              <a:ext cx="0" cy="87973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1667F485-BA25-8FA9-2D51-C690AB5E7334}"/>
                </a:ext>
              </a:extLst>
            </p:cNvPr>
            <p:cNvCxnSpPr>
              <a:cxnSpLocks/>
            </p:cNvCxnSpPr>
            <p:nvPr/>
          </p:nvCxnSpPr>
          <p:spPr>
            <a:xfrm>
              <a:off x="4509209" y="3036881"/>
              <a:ext cx="0" cy="87973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E1BAEE7-3CA1-7C91-EFE4-44BFC97E0EC9}"/>
              </a:ext>
            </a:extLst>
          </p:cNvPr>
          <p:cNvCxnSpPr>
            <a:cxnSpLocks/>
          </p:cNvCxnSpPr>
          <p:nvPr/>
        </p:nvCxnSpPr>
        <p:spPr>
          <a:xfrm>
            <a:off x="4566104" y="3868232"/>
            <a:ext cx="1467749" cy="0"/>
          </a:xfrm>
          <a:prstGeom prst="line">
            <a:avLst/>
          </a:prstGeom>
          <a:ln w="12700"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89D62F8E-1189-FF44-32F5-0DC99A84274D}"/>
              </a:ext>
            </a:extLst>
          </p:cNvPr>
          <p:cNvSpPr txBox="1"/>
          <p:nvPr/>
        </p:nvSpPr>
        <p:spPr>
          <a:xfrm>
            <a:off x="5151540" y="3868232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E124CBD-CA97-D0AD-49C8-5C44784C3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34337287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sosceles Triangle 3">
            <a:extLst>
              <a:ext uri="{FF2B5EF4-FFF2-40B4-BE49-F238E27FC236}">
                <a16:creationId xmlns:a16="http://schemas.microsoft.com/office/drawing/2014/main" id="{C7EE524A-7850-950E-3E73-873324A651BC}"/>
              </a:ext>
            </a:extLst>
          </p:cNvPr>
          <p:cNvSpPr/>
          <p:nvPr/>
        </p:nvSpPr>
        <p:spPr>
          <a:xfrm rot="5400000">
            <a:off x="2636342" y="3508368"/>
            <a:ext cx="698554" cy="698554"/>
          </a:xfrm>
          <a:prstGeom prst="triangl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D3FAB6F-F19C-E2C1-B0A4-6A348AB61F41}"/>
              </a:ext>
            </a:extLst>
          </p:cNvPr>
          <p:cNvGrpSpPr/>
          <p:nvPr/>
        </p:nvGrpSpPr>
        <p:grpSpPr>
          <a:xfrm>
            <a:off x="4327170" y="2384243"/>
            <a:ext cx="758038" cy="943600"/>
            <a:chOff x="3861056" y="1146926"/>
            <a:chExt cx="1125415" cy="1400908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50737A09-7145-AB9E-34F3-CF9856BC1375}"/>
                </a:ext>
              </a:extLst>
            </p:cNvPr>
            <p:cNvSpPr/>
            <p:nvPr/>
          </p:nvSpPr>
          <p:spPr>
            <a:xfrm>
              <a:off x="3861056" y="1146926"/>
              <a:ext cx="1125415" cy="1400908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Isosceles Triangle 9">
              <a:extLst>
                <a:ext uri="{FF2B5EF4-FFF2-40B4-BE49-F238E27FC236}">
                  <a16:creationId xmlns:a16="http://schemas.microsoft.com/office/drawing/2014/main" id="{803A4D2F-081A-6A94-299A-F4AC19557AE6}"/>
                </a:ext>
              </a:extLst>
            </p:cNvPr>
            <p:cNvSpPr/>
            <p:nvPr/>
          </p:nvSpPr>
          <p:spPr>
            <a:xfrm>
              <a:off x="4206886" y="2178557"/>
              <a:ext cx="433754" cy="369277"/>
            </a:xfrm>
            <a:prstGeom prst="triangl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FC2835F4-CAE7-1996-E525-7FE9C20CF5CC}"/>
                </a:ext>
              </a:extLst>
            </p:cNvPr>
            <p:cNvSpPr txBox="1"/>
            <p:nvPr/>
          </p:nvSpPr>
          <p:spPr>
            <a:xfrm>
              <a:off x="3879552" y="1352080"/>
              <a:ext cx="32733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D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E3038345-2CA9-97B2-51CC-6C1724D8DC80}"/>
                </a:ext>
              </a:extLst>
            </p:cNvPr>
            <p:cNvSpPr txBox="1"/>
            <p:nvPr/>
          </p:nvSpPr>
          <p:spPr>
            <a:xfrm>
              <a:off x="4640640" y="1352080"/>
              <a:ext cx="3401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dirty="0"/>
                <a:t>Q</a:t>
              </a: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4D90641A-ADD2-A5BF-9455-A837F176399A}"/>
              </a:ext>
            </a:extLst>
          </p:cNvPr>
          <p:cNvSpPr txBox="1"/>
          <p:nvPr/>
        </p:nvSpPr>
        <p:spPr>
          <a:xfrm>
            <a:off x="1640143" y="3672979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clock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C0525E0-ABA4-BC32-C136-84A8A45A0AF2}"/>
              </a:ext>
            </a:extLst>
          </p:cNvPr>
          <p:cNvGrpSpPr/>
          <p:nvPr/>
        </p:nvGrpSpPr>
        <p:grpSpPr>
          <a:xfrm>
            <a:off x="6407893" y="2384243"/>
            <a:ext cx="758038" cy="943600"/>
            <a:chOff x="3861056" y="1146926"/>
            <a:chExt cx="1125415" cy="1400908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CABD93BC-2948-842C-7F06-E5F18709BA05}"/>
                </a:ext>
              </a:extLst>
            </p:cNvPr>
            <p:cNvSpPr/>
            <p:nvPr/>
          </p:nvSpPr>
          <p:spPr>
            <a:xfrm>
              <a:off x="3861056" y="1146926"/>
              <a:ext cx="1125415" cy="1400908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34AAB4B5-A08A-1CEA-6073-6BD031A72C2D}"/>
                </a:ext>
              </a:extLst>
            </p:cNvPr>
            <p:cNvSpPr/>
            <p:nvPr/>
          </p:nvSpPr>
          <p:spPr>
            <a:xfrm>
              <a:off x="4206886" y="2178557"/>
              <a:ext cx="433754" cy="369277"/>
            </a:xfrm>
            <a:prstGeom prst="triangl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7BB33897-BF45-7087-B66F-B823042AA46D}"/>
                </a:ext>
              </a:extLst>
            </p:cNvPr>
            <p:cNvSpPr txBox="1"/>
            <p:nvPr/>
          </p:nvSpPr>
          <p:spPr>
            <a:xfrm>
              <a:off x="3879552" y="1352080"/>
              <a:ext cx="32733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D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ACCF0F41-9D08-9A2C-CCBD-29D7DCB8ED48}"/>
                </a:ext>
              </a:extLst>
            </p:cNvPr>
            <p:cNvSpPr txBox="1"/>
            <p:nvPr/>
          </p:nvSpPr>
          <p:spPr>
            <a:xfrm>
              <a:off x="4640640" y="1352080"/>
              <a:ext cx="3401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dirty="0"/>
                <a:t>Q</a:t>
              </a:r>
            </a:p>
          </p:txBody>
        </p:sp>
      </p:grp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6127B4F-E562-9C39-6601-0D8E5D0B81F9}"/>
              </a:ext>
            </a:extLst>
          </p:cNvPr>
          <p:cNvCxnSpPr>
            <a:stCxn id="15" idx="3"/>
            <a:endCxn id="4" idx="3"/>
          </p:cNvCxnSpPr>
          <p:nvPr/>
        </p:nvCxnSpPr>
        <p:spPr>
          <a:xfrm>
            <a:off x="2299298" y="3857645"/>
            <a:ext cx="33704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5" name="Oval 24">
            <a:extLst>
              <a:ext uri="{FF2B5EF4-FFF2-40B4-BE49-F238E27FC236}">
                <a16:creationId xmlns:a16="http://schemas.microsoft.com/office/drawing/2014/main" id="{C9E799E5-BA8B-A19F-4608-DD7BF0C1DDDD}"/>
              </a:ext>
            </a:extLst>
          </p:cNvPr>
          <p:cNvSpPr/>
          <p:nvPr/>
        </p:nvSpPr>
        <p:spPr>
          <a:xfrm>
            <a:off x="3334896" y="3792891"/>
            <a:ext cx="129507" cy="129507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8926B7AC-16F4-811C-5F08-B1579BEB5D57}"/>
              </a:ext>
            </a:extLst>
          </p:cNvPr>
          <p:cNvGrpSpPr/>
          <p:nvPr/>
        </p:nvGrpSpPr>
        <p:grpSpPr>
          <a:xfrm>
            <a:off x="8488616" y="2384243"/>
            <a:ext cx="758038" cy="943600"/>
            <a:chOff x="3861056" y="1146926"/>
            <a:chExt cx="1125415" cy="1400908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133EBF8C-332D-0BF2-7B3C-0223221F635F}"/>
                </a:ext>
              </a:extLst>
            </p:cNvPr>
            <p:cNvSpPr/>
            <p:nvPr/>
          </p:nvSpPr>
          <p:spPr>
            <a:xfrm>
              <a:off x="3861056" y="1146926"/>
              <a:ext cx="1125415" cy="1400908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Isosceles Triangle 27">
              <a:extLst>
                <a:ext uri="{FF2B5EF4-FFF2-40B4-BE49-F238E27FC236}">
                  <a16:creationId xmlns:a16="http://schemas.microsoft.com/office/drawing/2014/main" id="{F18372FE-B870-4CB7-37D0-7493EB3193B9}"/>
                </a:ext>
              </a:extLst>
            </p:cNvPr>
            <p:cNvSpPr/>
            <p:nvPr/>
          </p:nvSpPr>
          <p:spPr>
            <a:xfrm>
              <a:off x="4206886" y="2178557"/>
              <a:ext cx="433754" cy="369277"/>
            </a:xfrm>
            <a:prstGeom prst="triangl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029FA9A-6982-884A-CDCE-B4B0757FC5BC}"/>
                </a:ext>
              </a:extLst>
            </p:cNvPr>
            <p:cNvSpPr txBox="1"/>
            <p:nvPr/>
          </p:nvSpPr>
          <p:spPr>
            <a:xfrm>
              <a:off x="3879552" y="1352080"/>
              <a:ext cx="32733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D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B27E8889-B8E8-2BC7-7AB3-1F3904655424}"/>
                </a:ext>
              </a:extLst>
            </p:cNvPr>
            <p:cNvSpPr txBox="1"/>
            <p:nvPr/>
          </p:nvSpPr>
          <p:spPr>
            <a:xfrm>
              <a:off x="4640640" y="1352080"/>
              <a:ext cx="3401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dirty="0"/>
                <a:t>Q</a:t>
              </a:r>
            </a:p>
          </p:txBody>
        </p:sp>
      </p:grpSp>
      <p:cxnSp>
        <p:nvCxnSpPr>
          <p:cNvPr id="32" name="Connector: Elbow 31">
            <a:extLst>
              <a:ext uri="{FF2B5EF4-FFF2-40B4-BE49-F238E27FC236}">
                <a16:creationId xmlns:a16="http://schemas.microsoft.com/office/drawing/2014/main" id="{5CD62195-2F7A-13AD-547A-C7ED2DA307B9}"/>
              </a:ext>
            </a:extLst>
          </p:cNvPr>
          <p:cNvCxnSpPr>
            <a:stCxn id="25" idx="6"/>
            <a:endCxn id="28" idx="3"/>
          </p:cNvCxnSpPr>
          <p:nvPr/>
        </p:nvCxnSpPr>
        <p:spPr>
          <a:xfrm flipV="1">
            <a:off x="3464403" y="3327843"/>
            <a:ext cx="5403232" cy="529802"/>
          </a:xfrm>
          <a:prstGeom prst="bentConnector2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7BC2273B-2629-9504-95D2-83350B926D37}"/>
              </a:ext>
            </a:extLst>
          </p:cNvPr>
          <p:cNvCxnSpPr>
            <a:cxnSpLocks/>
            <a:stCxn id="10" idx="3"/>
          </p:cNvCxnSpPr>
          <p:nvPr/>
        </p:nvCxnSpPr>
        <p:spPr>
          <a:xfrm>
            <a:off x="4706189" y="3327843"/>
            <a:ext cx="1" cy="52980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0B40728D-DFED-3BBC-EFBE-E6011109A9A1}"/>
              </a:ext>
            </a:extLst>
          </p:cNvPr>
          <p:cNvCxnSpPr>
            <a:cxnSpLocks/>
            <a:stCxn id="20" idx="3"/>
          </p:cNvCxnSpPr>
          <p:nvPr/>
        </p:nvCxnSpPr>
        <p:spPr>
          <a:xfrm>
            <a:off x="6786912" y="3327843"/>
            <a:ext cx="0" cy="52980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D9509732-FAE2-79AF-DFE8-AE51E792E775}"/>
              </a:ext>
            </a:extLst>
          </p:cNvPr>
          <p:cNvSpPr txBox="1"/>
          <p:nvPr/>
        </p:nvSpPr>
        <p:spPr>
          <a:xfrm>
            <a:off x="4796749" y="3350741"/>
            <a:ext cx="340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</a:t>
            </a:r>
            <a:r>
              <a:rPr lang="en-US" baseline="-25000" dirty="0"/>
              <a:t>1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9988500-C247-B62E-22DA-9252B823FAA1}"/>
              </a:ext>
            </a:extLst>
          </p:cNvPr>
          <p:cNvSpPr txBox="1"/>
          <p:nvPr/>
        </p:nvSpPr>
        <p:spPr>
          <a:xfrm>
            <a:off x="6992031" y="3345463"/>
            <a:ext cx="340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</a:t>
            </a:r>
            <a:r>
              <a:rPr lang="en-US" baseline="-25000" dirty="0"/>
              <a:t>2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2A52C08-EB2A-117E-60FA-BDD5D8ACFDD0}"/>
              </a:ext>
            </a:extLst>
          </p:cNvPr>
          <p:cNvSpPr txBox="1"/>
          <p:nvPr/>
        </p:nvSpPr>
        <p:spPr>
          <a:xfrm>
            <a:off x="8958195" y="3327843"/>
            <a:ext cx="340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</a:t>
            </a:r>
            <a:r>
              <a:rPr lang="en-US" baseline="-25000" dirty="0"/>
              <a:t>3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2C3E1A0E-738C-E822-9FEC-2A7D9F916F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18208224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610</TotalTime>
  <Words>1108</Words>
  <Application>Microsoft Office PowerPoint</Application>
  <PresentationFormat>Widescreen</PresentationFormat>
  <Paragraphs>378</Paragraphs>
  <Slides>36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4" baseType="lpstr">
      <vt:lpstr>Aptos</vt:lpstr>
      <vt:lpstr>Arial</vt:lpstr>
      <vt:lpstr>Calibri</vt:lpstr>
      <vt:lpstr>Calibri Light</vt:lpstr>
      <vt:lpstr>Cambria Math</vt:lpstr>
      <vt:lpstr>Lucida Sans Typewriter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Marilyn Wolf</dc:creator>
  <cp:lastModifiedBy>Marilyn Wolf</cp:lastModifiedBy>
  <cp:revision>46</cp:revision>
  <dcterms:created xsi:type="dcterms:W3CDTF">2024-02-06T19:53:34Z</dcterms:created>
  <dcterms:modified xsi:type="dcterms:W3CDTF">2026-03-25T15:25:13Z</dcterms:modified>
</cp:coreProperties>
</file>