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15" r:id="rId2"/>
    <p:sldId id="316" r:id="rId3"/>
    <p:sldId id="317" r:id="rId4"/>
    <p:sldId id="258" r:id="rId5"/>
    <p:sldId id="256" r:id="rId6"/>
    <p:sldId id="260" r:id="rId7"/>
    <p:sldId id="261" r:id="rId8"/>
    <p:sldId id="31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591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3E271-ACA2-407F-BC33-4165ECE56992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94920-E99C-4B07-9E29-5F7827FA98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9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EEA4D-5D2C-562E-C1DF-9BA0FEDAB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DC4C2C-9E70-62CB-2DA7-9EEC8F315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C93FB-4877-09F3-DA98-9260560D3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45704-8712-4579-AA50-34BD413B3D4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9451-775B-33D4-5B6D-AA0F305C4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59A62-1E8E-954B-2D30-B94E470A8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2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C3749-0481-A6DC-B7D7-FFB76AE32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6BBE41-F008-461B-971F-C642D0190F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D688C-F612-7ED7-2823-2A3163A45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B37C-1C50-45C7-81BB-BE774C2DB82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CBDA7-AAC2-5C28-816A-6348FDF8B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11066-E1A7-9ACD-0712-81293DDFE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1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8CBA2B-C135-CFB4-5BB5-4B6616657A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0B1ECC-A2B4-0ACC-E118-5124D03EE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75BE7-0225-8F4D-5F9C-E2AF0A03B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1AB06-5FA9-47FA-B1F6-37EEDFB948C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70A09-1FA8-5BB8-27FD-B620908A4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6AFDB-96A6-E36E-BD2F-320195008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81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4D3CD-D23E-0C9E-B0CA-C61BBCF6D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E85F8-436C-5E7E-4E40-0096A6768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165FF-3D8F-EF6F-CB8F-6D92671C6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9CCA8-89E4-4685-B422-633C1F6C736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5223F-BA45-8238-BDB4-38D8EA05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BCDCB-09C8-D137-338C-E9F99A72D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25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C6F43-633A-7481-9513-2E450E6A3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9988BD-F59A-DA2B-55AA-F262185EF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65DE9-6154-BF82-56FB-AFB310FF0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D591-095F-42C1-98C2-F11B382665A2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57D1E-B885-EF42-F22C-B90A1BE4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D5D82-BBF1-1FBE-C6A7-54CBAA6B3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61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AD66-EFAE-B573-29E5-6CB3C587A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3F502-B9B7-DA6C-030F-20B2EBEED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1746B-7170-9489-F52B-EFB91F0A4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E6D7CE-90E5-A88E-70D4-F5BBAFF51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DABE-FB9A-4660-8744-48ACD9C62284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CCE04-CA69-C9DB-E5DF-0EDE64A5C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0C9D66-B854-11A7-08A1-FC617C0BF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0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5A1AF-B99E-0343-206B-FF822EF3F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04E6E9-4C4C-5DE5-2815-29DA6646F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B208D-4A0C-9EFC-E534-BEE7737A76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C7DFD2-900D-A697-6622-1E7C8AE33B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C33042-352E-D661-BE7B-7933012288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26DAEB-BF6E-17C5-38E2-574B79CE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1094-D4D8-4701-9196-E6446245B210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683C96-47D7-0EB7-E90B-E08A3CEB2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CC8AE0-DBB0-3EF3-1BFB-07F6EBDB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38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D03C-4947-20AB-697E-3A68F082A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739E6B-FD6F-229A-E745-8EEFBF953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2F2EB-55B1-4EE2-AD8A-F3795C502BAD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6E35C0-5C49-F027-AA6A-C43CFDB67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701DDE-A54A-3A96-3F6F-AD38E9953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53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92D7F2-9BF3-06AC-6989-C9174962E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4FF60-48F3-4FA5-9AD0-BDDC9C1BEC0C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DDE19B-2CF5-951E-C36A-10DE72F9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CA9731-F4B5-BBB0-FB8B-0EA772BAF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5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DF0B8-8914-4D5C-6A33-78E9AF7E4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FC8AC-2E87-1DCD-61B4-D37D60CE3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AC12B1-D3FB-069E-BCD3-0A14D1B6C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EC8105-4F8B-363A-FA59-546CC5E94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AD046-4635-4678-B313-0F10774D4F1C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FC51C-0901-3DE6-1EBF-47BBEF36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91018-489F-6D1A-69F8-B189FC26B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03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66B0-F1D5-A98E-1B83-F620BEB90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CE3E16-4182-894C-B69F-91F164EDC2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12C5E1-D434-117F-BDDE-29C5820C9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9201E-4237-93C7-53AA-DEEBFD650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5CF72-1859-4230-BB2F-7580D3D170D5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8375F6-A180-368C-D0E2-A434DDBDA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8A4D8-9A61-4912-B644-4A75AC4DE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0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A39F08-E2E0-3810-7807-2D4904392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0A528-F2DF-FE41-F64D-E7F36033A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F0FD55-8D7E-8154-50F1-A4C209B4B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06012-B7D4-41F5-8C8A-EC4A4FFC924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B07A1-ACC0-881E-8A0F-92B5F2F0F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F85525-60D2-B777-0820-CF0AD94D85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EC430-367D-44A0-9781-C4FB3529A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7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Interrupts and Handlers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652782-56D5-D56C-74B0-C995718F0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63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Interrupt request sends signal from I/O device to CPU.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Vector identifies software to handle interrupt.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Handle performs required I/O operation.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26A20D3-5A64-D89D-287B-12E7BE17E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68073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83563C-485F-037C-A823-5D90E6155F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4552" y="125333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Priority determines which interrupt is handled first.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AA9E3C-CF3B-016D-85CB-2729B2375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8552" y="1253331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Vector identifies handler for interrupt.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AC6098-B618-F527-40BB-2104C9037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88984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675852-9B50-F1F6-563D-8C53413D978F}"/>
              </a:ext>
            </a:extLst>
          </p:cNvPr>
          <p:cNvSpPr/>
          <p:nvPr/>
        </p:nvSpPr>
        <p:spPr>
          <a:xfrm>
            <a:off x="5718713" y="1590007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FE0246-27B1-F8B4-CAAD-C63355EC8348}"/>
              </a:ext>
            </a:extLst>
          </p:cNvPr>
          <p:cNvSpPr/>
          <p:nvPr/>
        </p:nvSpPr>
        <p:spPr>
          <a:xfrm>
            <a:off x="5718713" y="2073086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BD3533-DA09-E618-E8A7-6915D6E884C3}"/>
              </a:ext>
            </a:extLst>
          </p:cNvPr>
          <p:cNvSpPr/>
          <p:nvPr/>
        </p:nvSpPr>
        <p:spPr>
          <a:xfrm>
            <a:off x="5718713" y="2556165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74CEC5-7DDA-83F2-EE4C-C2BEBBA4388C}"/>
              </a:ext>
            </a:extLst>
          </p:cNvPr>
          <p:cNvSpPr/>
          <p:nvPr/>
        </p:nvSpPr>
        <p:spPr>
          <a:xfrm>
            <a:off x="5718713" y="3039244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1B581C-EE8F-48BB-04D9-AFDB68FAD344}"/>
              </a:ext>
            </a:extLst>
          </p:cNvPr>
          <p:cNvSpPr/>
          <p:nvPr/>
        </p:nvSpPr>
        <p:spPr>
          <a:xfrm>
            <a:off x="5718713" y="3522323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6B9218-628D-BEF3-21BC-96E62DD2BF4E}"/>
              </a:ext>
            </a:extLst>
          </p:cNvPr>
          <p:cNvSpPr/>
          <p:nvPr/>
        </p:nvSpPr>
        <p:spPr>
          <a:xfrm>
            <a:off x="5718713" y="4471228"/>
            <a:ext cx="1759788" cy="48307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n-1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9B5D2A-4FCA-D2CB-6800-21B037F67B49}"/>
              </a:ext>
            </a:extLst>
          </p:cNvPr>
          <p:cNvSpPr txBox="1"/>
          <p:nvPr/>
        </p:nvSpPr>
        <p:spPr>
          <a:xfrm>
            <a:off x="6426925" y="3988149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…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60EB2BA-AFF8-8687-9F49-B27A0470828F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4976840" y="2797705"/>
            <a:ext cx="74187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636B40B-BBBF-2C1D-C871-399C8F8E3535}"/>
              </a:ext>
            </a:extLst>
          </p:cNvPr>
          <p:cNvSpPr txBox="1"/>
          <p:nvPr/>
        </p:nvSpPr>
        <p:spPr>
          <a:xfrm>
            <a:off x="4088319" y="2613038"/>
            <a:ext cx="776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vector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5221E6F-B8B0-93EE-C195-534C7257E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19447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6D2736-4E14-3815-C713-AF687C8B1EB1}"/>
              </a:ext>
            </a:extLst>
          </p:cNvPr>
          <p:cNvSpPr/>
          <p:nvPr/>
        </p:nvSpPr>
        <p:spPr>
          <a:xfrm>
            <a:off x="8072651" y="955343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61E3CD0-066A-45D0-D474-8940BA36964F}"/>
              </a:ext>
            </a:extLst>
          </p:cNvPr>
          <p:cNvCxnSpPr>
            <a:stCxn id="4" idx="2"/>
          </p:cNvCxnSpPr>
          <p:nvPr/>
        </p:nvCxnSpPr>
        <p:spPr>
          <a:xfrm>
            <a:off x="8870211" y="1615743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B5CFF97-6024-3600-0839-96FAC81B8C78}"/>
              </a:ext>
            </a:extLst>
          </p:cNvPr>
          <p:cNvSpPr/>
          <p:nvPr/>
        </p:nvSpPr>
        <p:spPr>
          <a:xfrm>
            <a:off x="6078751" y="955343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AA4A36A-6C12-2CCB-9383-41D3A2626C20}"/>
              </a:ext>
            </a:extLst>
          </p:cNvPr>
          <p:cNvCxnSpPr>
            <a:stCxn id="8" idx="2"/>
          </p:cNvCxnSpPr>
          <p:nvPr/>
        </p:nvCxnSpPr>
        <p:spPr>
          <a:xfrm>
            <a:off x="6876311" y="1615743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514FE3D-8EDF-3BF2-CC2E-8A5F3135B974}"/>
              </a:ext>
            </a:extLst>
          </p:cNvPr>
          <p:cNvSpPr/>
          <p:nvPr/>
        </p:nvSpPr>
        <p:spPr>
          <a:xfrm>
            <a:off x="4084852" y="955343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56FC80A-04EB-DEA3-79FB-6184DED24411}"/>
              </a:ext>
            </a:extLst>
          </p:cNvPr>
          <p:cNvCxnSpPr>
            <a:stCxn id="10" idx="2"/>
          </p:cNvCxnSpPr>
          <p:nvPr/>
        </p:nvCxnSpPr>
        <p:spPr>
          <a:xfrm>
            <a:off x="4882412" y="1615743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B5C910C-E591-FF76-0EF2-2907397303BE}"/>
              </a:ext>
            </a:extLst>
          </p:cNvPr>
          <p:cNvSpPr/>
          <p:nvPr/>
        </p:nvSpPr>
        <p:spPr>
          <a:xfrm>
            <a:off x="2090952" y="955343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process 1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2C19F90-A70E-DBF6-2A79-DCB2DE51AC8D}"/>
              </a:ext>
            </a:extLst>
          </p:cNvPr>
          <p:cNvCxnSpPr>
            <a:stCxn id="12" idx="2"/>
          </p:cNvCxnSpPr>
          <p:nvPr/>
        </p:nvCxnSpPr>
        <p:spPr>
          <a:xfrm>
            <a:off x="2888512" y="1615743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317C48B-9519-88C0-C1BD-E4B0C393B158}"/>
              </a:ext>
            </a:extLst>
          </p:cNvPr>
          <p:cNvSpPr/>
          <p:nvPr/>
        </p:nvSpPr>
        <p:spPr>
          <a:xfrm>
            <a:off x="2728491" y="1615743"/>
            <a:ext cx="304797" cy="66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325EDB-5D51-C6DC-0040-A468B7EF48CB}"/>
              </a:ext>
            </a:extLst>
          </p:cNvPr>
          <p:cNvSpPr/>
          <p:nvPr/>
        </p:nvSpPr>
        <p:spPr>
          <a:xfrm>
            <a:off x="8730527" y="1839263"/>
            <a:ext cx="309852" cy="436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46009E-0946-3831-1F19-6DBC910A6E3D}"/>
              </a:ext>
            </a:extLst>
          </p:cNvPr>
          <p:cNvSpPr/>
          <p:nvPr/>
        </p:nvSpPr>
        <p:spPr>
          <a:xfrm>
            <a:off x="6731537" y="2276143"/>
            <a:ext cx="309852" cy="5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923C5A-CDEE-6349-2DDF-CCD4BF6CB8C3}"/>
              </a:ext>
            </a:extLst>
          </p:cNvPr>
          <p:cNvSpPr/>
          <p:nvPr/>
        </p:nvSpPr>
        <p:spPr>
          <a:xfrm>
            <a:off x="4752875" y="2784143"/>
            <a:ext cx="304797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1603216-189B-0E11-B859-3C5B39FE8621}"/>
              </a:ext>
            </a:extLst>
          </p:cNvPr>
          <p:cNvSpPr/>
          <p:nvPr/>
        </p:nvSpPr>
        <p:spPr>
          <a:xfrm>
            <a:off x="2736113" y="4978703"/>
            <a:ext cx="304797" cy="66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DB91AC4-429A-7557-CF70-84B43D284900}"/>
              </a:ext>
            </a:extLst>
          </p:cNvPr>
          <p:cNvCxnSpPr>
            <a:cxnSpLocks/>
          </p:cNvCxnSpPr>
          <p:nvPr/>
        </p:nvCxnSpPr>
        <p:spPr>
          <a:xfrm flipH="1">
            <a:off x="7041389" y="2276143"/>
            <a:ext cx="1653562" cy="0"/>
          </a:xfrm>
          <a:prstGeom prst="straightConnector1">
            <a:avLst/>
          </a:prstGeom>
          <a:ln w="6350">
            <a:prstDash val="soli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C137D82-C6CA-FC1A-9CBF-F208E44305E7}"/>
              </a:ext>
            </a:extLst>
          </p:cNvPr>
          <p:cNvCxnSpPr>
            <a:cxnSpLocks/>
          </p:cNvCxnSpPr>
          <p:nvPr/>
        </p:nvCxnSpPr>
        <p:spPr>
          <a:xfrm flipH="1">
            <a:off x="3056148" y="4978703"/>
            <a:ext cx="1696727" cy="0"/>
          </a:xfrm>
          <a:prstGeom prst="straightConnector1">
            <a:avLst/>
          </a:prstGeom>
          <a:ln w="6350">
            <a:prstDash val="solid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6BF37D5-C5DB-222F-DFCD-93373B94DD98}"/>
              </a:ext>
            </a:extLst>
          </p:cNvPr>
          <p:cNvCxnSpPr>
            <a:cxnSpLocks/>
          </p:cNvCxnSpPr>
          <p:nvPr/>
        </p:nvCxnSpPr>
        <p:spPr>
          <a:xfrm flipH="1">
            <a:off x="5057672" y="2784143"/>
            <a:ext cx="1653562" cy="0"/>
          </a:xfrm>
          <a:prstGeom prst="straightConnector1">
            <a:avLst/>
          </a:prstGeom>
          <a:ln w="6350">
            <a:prstDash val="soli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D0024083-FCE6-0932-1359-963F438C1C59}"/>
              </a:ext>
            </a:extLst>
          </p:cNvPr>
          <p:cNvSpPr/>
          <p:nvPr/>
        </p:nvSpPr>
        <p:spPr>
          <a:xfrm>
            <a:off x="8734314" y="3073703"/>
            <a:ext cx="309852" cy="436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66395D8-4C38-1081-15D4-100CCDB5BC74}"/>
              </a:ext>
            </a:extLst>
          </p:cNvPr>
          <p:cNvSpPr/>
          <p:nvPr/>
        </p:nvSpPr>
        <p:spPr>
          <a:xfrm>
            <a:off x="8732755" y="4308143"/>
            <a:ext cx="309852" cy="436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3CF7A9F-A687-726F-A324-8C4E17B6CBE8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5057672" y="3292143"/>
            <a:ext cx="36766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4D6A82F-08EF-E313-1D88-2AC664EED1E3}"/>
              </a:ext>
            </a:extLst>
          </p:cNvPr>
          <p:cNvCxnSpPr>
            <a:stCxn id="33" idx="1"/>
          </p:cNvCxnSpPr>
          <p:nvPr/>
        </p:nvCxnSpPr>
        <p:spPr>
          <a:xfrm flipH="1">
            <a:off x="5057672" y="4526583"/>
            <a:ext cx="367508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CEFB58-E0FB-1F51-1E49-15AF6A9D9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6561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1910818-3684-C1B8-BA23-E88C769EFB83}"/>
              </a:ext>
            </a:extLst>
          </p:cNvPr>
          <p:cNvCxnSpPr>
            <a:stCxn id="13" idx="2"/>
          </p:cNvCxnSpPr>
          <p:nvPr/>
        </p:nvCxnSpPr>
        <p:spPr>
          <a:xfrm>
            <a:off x="10019941" y="1459221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10A86ADF-89D8-4607-4E35-A674E451C273}"/>
              </a:ext>
            </a:extLst>
          </p:cNvPr>
          <p:cNvSpPr/>
          <p:nvPr/>
        </p:nvSpPr>
        <p:spPr>
          <a:xfrm>
            <a:off x="3233062" y="798821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1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E0A28EF-2CA5-EAF8-4940-C332E82B22D5}"/>
              </a:ext>
            </a:extLst>
          </p:cNvPr>
          <p:cNvCxnSpPr>
            <a:stCxn id="2" idx="2"/>
          </p:cNvCxnSpPr>
          <p:nvPr/>
        </p:nvCxnSpPr>
        <p:spPr>
          <a:xfrm>
            <a:off x="4030622" y="1459221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8202687A-1B10-DB3D-CC67-38FCDF80BA0B}"/>
              </a:ext>
            </a:extLst>
          </p:cNvPr>
          <p:cNvSpPr/>
          <p:nvPr/>
        </p:nvSpPr>
        <p:spPr>
          <a:xfrm>
            <a:off x="1239162" y="798821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2525C63-F17A-B3EC-2B5F-A4347FDC083B}"/>
              </a:ext>
            </a:extLst>
          </p:cNvPr>
          <p:cNvCxnSpPr>
            <a:stCxn id="4" idx="2"/>
          </p:cNvCxnSpPr>
          <p:nvPr/>
        </p:nvCxnSpPr>
        <p:spPr>
          <a:xfrm>
            <a:off x="2036722" y="1459221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614B16-D9DB-FEFF-883C-480EB7CEFA66}"/>
              </a:ext>
            </a:extLst>
          </p:cNvPr>
          <p:cNvSpPr/>
          <p:nvPr/>
        </p:nvSpPr>
        <p:spPr>
          <a:xfrm>
            <a:off x="7228482" y="798821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handler </a:t>
            </a:r>
            <a:r>
              <a:rPr lang="en-US" dirty="0"/>
              <a:t>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BD5E994-1E96-DF1B-5710-9ED67C932239}"/>
              </a:ext>
            </a:extLst>
          </p:cNvPr>
          <p:cNvCxnSpPr>
            <a:stCxn id="6" idx="2"/>
          </p:cNvCxnSpPr>
          <p:nvPr/>
        </p:nvCxnSpPr>
        <p:spPr>
          <a:xfrm>
            <a:off x="8026042" y="1459221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F6F738A-4206-144E-2776-4E2A337A1E30}"/>
              </a:ext>
            </a:extLst>
          </p:cNvPr>
          <p:cNvSpPr/>
          <p:nvPr/>
        </p:nvSpPr>
        <p:spPr>
          <a:xfrm>
            <a:off x="5230772" y="798821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2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F323AD0-6666-1F94-6A40-1E553379103A}"/>
              </a:ext>
            </a:extLst>
          </p:cNvPr>
          <p:cNvCxnSpPr>
            <a:stCxn id="8" idx="2"/>
          </p:cNvCxnSpPr>
          <p:nvPr/>
        </p:nvCxnSpPr>
        <p:spPr>
          <a:xfrm>
            <a:off x="6028332" y="1459221"/>
            <a:ext cx="0" cy="445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0A8D344B-01C5-BE44-7BA5-741304692A85}"/>
              </a:ext>
            </a:extLst>
          </p:cNvPr>
          <p:cNvSpPr/>
          <p:nvPr/>
        </p:nvSpPr>
        <p:spPr>
          <a:xfrm>
            <a:off x="3866782" y="4375141"/>
            <a:ext cx="304797" cy="66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6B4486-86C9-D983-9FD6-EF008BAE7308}"/>
              </a:ext>
            </a:extLst>
          </p:cNvPr>
          <p:cNvSpPr/>
          <p:nvPr/>
        </p:nvSpPr>
        <p:spPr>
          <a:xfrm>
            <a:off x="5872124" y="1885941"/>
            <a:ext cx="300974" cy="58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D67F70-3A87-F8AD-2170-806F81B5E8B8}"/>
              </a:ext>
            </a:extLst>
          </p:cNvPr>
          <p:cNvSpPr/>
          <p:nvPr/>
        </p:nvSpPr>
        <p:spPr>
          <a:xfrm>
            <a:off x="7892692" y="3943339"/>
            <a:ext cx="259067" cy="4318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185785-FAE2-6046-1005-BB4EB80CE6CC}"/>
              </a:ext>
            </a:extLst>
          </p:cNvPr>
          <p:cNvSpPr/>
          <p:nvPr/>
        </p:nvSpPr>
        <p:spPr>
          <a:xfrm>
            <a:off x="3882033" y="2470141"/>
            <a:ext cx="304797" cy="736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45BAF1A-A59E-BBCD-D9F4-B5320F55A77E}"/>
              </a:ext>
            </a:extLst>
          </p:cNvPr>
          <p:cNvSpPr/>
          <p:nvPr/>
        </p:nvSpPr>
        <p:spPr>
          <a:xfrm>
            <a:off x="5872124" y="3206741"/>
            <a:ext cx="300974" cy="58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E083D91-139D-5960-EB59-044A3251410B}"/>
              </a:ext>
            </a:extLst>
          </p:cNvPr>
          <p:cNvSpPr/>
          <p:nvPr/>
        </p:nvSpPr>
        <p:spPr>
          <a:xfrm>
            <a:off x="7869835" y="5035541"/>
            <a:ext cx="299078" cy="431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DE6CE64-3F4F-193A-39D5-5D702B798B3E}"/>
              </a:ext>
            </a:extLst>
          </p:cNvPr>
          <p:cNvCxnSpPr/>
          <p:nvPr/>
        </p:nvCxnSpPr>
        <p:spPr>
          <a:xfrm flipH="1">
            <a:off x="2032913" y="1662421"/>
            <a:ext cx="39896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FA05E49-C05E-9C1B-1229-F2EA57531BE6}"/>
              </a:ext>
            </a:extLst>
          </p:cNvPr>
          <p:cNvCxnSpPr>
            <a:cxnSpLocks/>
          </p:cNvCxnSpPr>
          <p:nvPr/>
        </p:nvCxnSpPr>
        <p:spPr>
          <a:xfrm flipH="1">
            <a:off x="2032913" y="1774181"/>
            <a:ext cx="59931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B69C7EB-4EC7-65B8-8F02-571BF4C29D49}"/>
              </a:ext>
            </a:extLst>
          </p:cNvPr>
          <p:cNvCxnSpPr>
            <a:cxnSpLocks/>
          </p:cNvCxnSpPr>
          <p:nvPr/>
        </p:nvCxnSpPr>
        <p:spPr>
          <a:xfrm>
            <a:off x="2032913" y="1885941"/>
            <a:ext cx="38506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0F59F94-587F-C002-E1A8-38CBBB8473F2}"/>
              </a:ext>
            </a:extLst>
          </p:cNvPr>
          <p:cNvCxnSpPr>
            <a:cxnSpLocks/>
          </p:cNvCxnSpPr>
          <p:nvPr/>
        </p:nvCxnSpPr>
        <p:spPr>
          <a:xfrm>
            <a:off x="2036722" y="2454901"/>
            <a:ext cx="1871994" cy="15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FF79DFD-4300-6945-3120-27520C487569}"/>
              </a:ext>
            </a:extLst>
          </p:cNvPr>
          <p:cNvCxnSpPr>
            <a:cxnSpLocks/>
          </p:cNvCxnSpPr>
          <p:nvPr/>
        </p:nvCxnSpPr>
        <p:spPr>
          <a:xfrm>
            <a:off x="2032913" y="3206741"/>
            <a:ext cx="38506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22D30F9-E075-36C9-A4DA-50F7E56BC6E6}"/>
              </a:ext>
            </a:extLst>
          </p:cNvPr>
          <p:cNvCxnSpPr>
            <a:cxnSpLocks/>
          </p:cNvCxnSpPr>
          <p:nvPr/>
        </p:nvCxnSpPr>
        <p:spPr>
          <a:xfrm>
            <a:off x="2032913" y="3943339"/>
            <a:ext cx="58254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CCF2DF6-8A44-A67B-7DDF-4821214941AE}"/>
              </a:ext>
            </a:extLst>
          </p:cNvPr>
          <p:cNvCxnSpPr>
            <a:cxnSpLocks/>
          </p:cNvCxnSpPr>
          <p:nvPr/>
        </p:nvCxnSpPr>
        <p:spPr>
          <a:xfrm>
            <a:off x="2044356" y="5035541"/>
            <a:ext cx="58254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AD68924-B4F3-B2DF-B1A0-FE1E1290607A}"/>
              </a:ext>
            </a:extLst>
          </p:cNvPr>
          <p:cNvCxnSpPr>
            <a:cxnSpLocks/>
          </p:cNvCxnSpPr>
          <p:nvPr/>
        </p:nvCxnSpPr>
        <p:spPr>
          <a:xfrm>
            <a:off x="2002421" y="4359901"/>
            <a:ext cx="1871994" cy="15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08C1C07-B52F-7ED4-FD8C-3E9F183D5789}"/>
              </a:ext>
            </a:extLst>
          </p:cNvPr>
          <p:cNvSpPr/>
          <p:nvPr/>
        </p:nvSpPr>
        <p:spPr>
          <a:xfrm>
            <a:off x="9222381" y="798821"/>
            <a:ext cx="1595120" cy="660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stack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0C150C-614F-30C4-C2C1-53AA0F89BCC0}"/>
              </a:ext>
            </a:extLst>
          </p:cNvPr>
          <p:cNvSpPr/>
          <p:nvPr/>
        </p:nvSpPr>
        <p:spPr>
          <a:xfrm>
            <a:off x="9365273" y="1756443"/>
            <a:ext cx="1309336" cy="30070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AA8C73D-2145-8C61-78FD-D42FA4291644}"/>
              </a:ext>
            </a:extLst>
          </p:cNvPr>
          <p:cNvSpPr/>
          <p:nvPr/>
        </p:nvSpPr>
        <p:spPr>
          <a:xfrm>
            <a:off x="9365273" y="2057152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1E43ABE-198D-4F40-DAFD-AC8370CDC9EC}"/>
              </a:ext>
            </a:extLst>
          </p:cNvPr>
          <p:cNvSpPr/>
          <p:nvPr/>
        </p:nvSpPr>
        <p:spPr>
          <a:xfrm>
            <a:off x="9365273" y="2454901"/>
            <a:ext cx="1309336" cy="300709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77A9BF-8D10-ABCA-6664-17B8A412B258}"/>
              </a:ext>
            </a:extLst>
          </p:cNvPr>
          <p:cNvSpPr/>
          <p:nvPr/>
        </p:nvSpPr>
        <p:spPr>
          <a:xfrm>
            <a:off x="9365273" y="2752149"/>
            <a:ext cx="1309336" cy="30070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8C2C6B-3BC7-7578-6C79-0C0E1E6DF495}"/>
              </a:ext>
            </a:extLst>
          </p:cNvPr>
          <p:cNvSpPr/>
          <p:nvPr/>
        </p:nvSpPr>
        <p:spPr>
          <a:xfrm>
            <a:off x="9365273" y="3052858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0E71B8-EE59-EA5D-DDFC-C49F540B366E}"/>
              </a:ext>
            </a:extLst>
          </p:cNvPr>
          <p:cNvSpPr/>
          <p:nvPr/>
        </p:nvSpPr>
        <p:spPr>
          <a:xfrm>
            <a:off x="9369084" y="3432059"/>
            <a:ext cx="1309336" cy="30070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2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F4839F-C441-3C47-F42A-6A289D466CB8}"/>
              </a:ext>
            </a:extLst>
          </p:cNvPr>
          <p:cNvSpPr/>
          <p:nvPr/>
        </p:nvSpPr>
        <p:spPr>
          <a:xfrm>
            <a:off x="9369084" y="3732768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C8D0E1D-865F-175C-0A4A-6A012D2A8965}"/>
              </a:ext>
            </a:extLst>
          </p:cNvPr>
          <p:cNvSpPr/>
          <p:nvPr/>
        </p:nvSpPr>
        <p:spPr>
          <a:xfrm>
            <a:off x="9369084" y="4097304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DC9AF1B-8A30-E1AC-9F7F-A07575829B8E}"/>
              </a:ext>
            </a:extLst>
          </p:cNvPr>
          <p:cNvSpPr/>
          <p:nvPr/>
        </p:nvSpPr>
        <p:spPr>
          <a:xfrm>
            <a:off x="9365273" y="4478125"/>
            <a:ext cx="1309336" cy="300709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8B7FDC1-68FB-61AA-ABD0-B73801B2AC5A}"/>
              </a:ext>
            </a:extLst>
          </p:cNvPr>
          <p:cNvSpPr/>
          <p:nvPr/>
        </p:nvSpPr>
        <p:spPr>
          <a:xfrm>
            <a:off x="9365273" y="4778834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7B46312-2EA4-761E-485D-92025BECDD14}"/>
              </a:ext>
            </a:extLst>
          </p:cNvPr>
          <p:cNvSpPr/>
          <p:nvPr/>
        </p:nvSpPr>
        <p:spPr>
          <a:xfrm>
            <a:off x="9365273" y="5176050"/>
            <a:ext cx="1309336" cy="30070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handler 3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3FEFA00-83C3-540D-5784-08239D83F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11436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2">
            <a:extLst>
              <a:ext uri="{FF2B5EF4-FFF2-40B4-BE49-F238E27FC236}">
                <a16:creationId xmlns:a16="http://schemas.microsoft.com/office/drawing/2014/main" id="{571C05DC-054F-C031-6701-3B83136152B9}"/>
              </a:ext>
            </a:extLst>
          </p:cNvPr>
          <p:cNvSpPr/>
          <p:nvPr/>
        </p:nvSpPr>
        <p:spPr>
          <a:xfrm>
            <a:off x="2875961" y="3127712"/>
            <a:ext cx="1176874" cy="77938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77370A6-19B2-DB2C-A9B5-D5083EC9C429}"/>
              </a:ext>
            </a:extLst>
          </p:cNvPr>
          <p:cNvCxnSpPr>
            <a:cxnSpLocks/>
            <a:stCxn id="26" idx="6"/>
            <a:endCxn id="3" idx="1"/>
          </p:cNvCxnSpPr>
          <p:nvPr/>
        </p:nvCxnSpPr>
        <p:spPr>
          <a:xfrm>
            <a:off x="1796571" y="3517406"/>
            <a:ext cx="10793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15CCDB8-DCF5-ED59-631E-0FC76F1BE3E6}"/>
              </a:ext>
            </a:extLst>
          </p:cNvPr>
          <p:cNvSpPr txBox="1"/>
          <p:nvPr/>
        </p:nvSpPr>
        <p:spPr>
          <a:xfrm>
            <a:off x="1762283" y="3125705"/>
            <a:ext cx="1137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interrupt i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B75ED8E-65DA-5FED-3913-068727D53C19}"/>
              </a:ext>
            </a:extLst>
          </p:cNvPr>
          <p:cNvSpPr/>
          <p:nvPr/>
        </p:nvSpPr>
        <p:spPr>
          <a:xfrm>
            <a:off x="5157479" y="3852378"/>
            <a:ext cx="1127853" cy="7210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pending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C751072-769E-ADA6-617C-DE6B52BEB0C7}"/>
              </a:ext>
            </a:extLst>
          </p:cNvPr>
          <p:cNvSpPr/>
          <p:nvPr/>
        </p:nvSpPr>
        <p:spPr>
          <a:xfrm>
            <a:off x="5132225" y="2553399"/>
            <a:ext cx="1127853" cy="7210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vector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D0FC48A3-AD88-79C8-5041-88A5C4B22012}"/>
              </a:ext>
            </a:extLst>
          </p:cNvPr>
          <p:cNvCxnSpPr>
            <a:cxnSpLocks/>
            <a:stCxn id="3" idx="0"/>
            <a:endCxn id="16" idx="1"/>
          </p:cNvCxnSpPr>
          <p:nvPr/>
        </p:nvCxnSpPr>
        <p:spPr>
          <a:xfrm rot="5400000" flipH="1" flipV="1">
            <a:off x="4191427" y="2186915"/>
            <a:ext cx="213769" cy="16678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2D1383D-FC52-9DFE-7F94-C46988CA48D8}"/>
              </a:ext>
            </a:extLst>
          </p:cNvPr>
          <p:cNvSpPr txBox="1"/>
          <p:nvPr/>
        </p:nvSpPr>
        <p:spPr>
          <a:xfrm>
            <a:off x="3064674" y="2458915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 </a:t>
            </a:r>
            <a:r>
              <a:rPr lang="en-US" dirty="0" err="1"/>
              <a:t>pri</a:t>
            </a:r>
            <a:r>
              <a:rPr lang="en-US" dirty="0"/>
              <a:t>[i] &gt; </a:t>
            </a:r>
            <a:r>
              <a:rPr lang="en-US" dirty="0" err="1"/>
              <a:t>curr_pri</a:t>
            </a:r>
            <a:r>
              <a:rPr lang="en-US" dirty="0"/>
              <a:t> ]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34AD47-0511-FC38-BAC5-728AF1D873D9}"/>
              </a:ext>
            </a:extLst>
          </p:cNvPr>
          <p:cNvSpPr txBox="1"/>
          <p:nvPr/>
        </p:nvSpPr>
        <p:spPr>
          <a:xfrm>
            <a:off x="2971699" y="4250350"/>
            <a:ext cx="191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pri</a:t>
            </a:r>
            <a:r>
              <a:rPr lang="en-US" dirty="0"/>
              <a:t>[i] &lt;= </a:t>
            </a:r>
            <a:r>
              <a:rPr lang="en-US" dirty="0" err="1"/>
              <a:t>curr_pri</a:t>
            </a:r>
            <a:r>
              <a:rPr lang="en-US" dirty="0"/>
              <a:t> ]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38B65C1-5762-EBDC-6F87-5A295DC4CB27}"/>
              </a:ext>
            </a:extLst>
          </p:cNvPr>
          <p:cNvSpPr/>
          <p:nvPr/>
        </p:nvSpPr>
        <p:spPr>
          <a:xfrm>
            <a:off x="7150247" y="2553399"/>
            <a:ext cx="1127853" cy="7210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active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8608AC-6801-5A58-0ABC-A7B4E9FC9EE0}"/>
              </a:ext>
            </a:extLst>
          </p:cNvPr>
          <p:cNvSpPr txBox="1"/>
          <p:nvPr/>
        </p:nvSpPr>
        <p:spPr>
          <a:xfrm>
            <a:off x="5978584" y="1798395"/>
            <a:ext cx="1453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ack[i] /</a:t>
            </a:r>
          </a:p>
          <a:p>
            <a:r>
              <a:rPr lang="en-US" dirty="0" err="1"/>
              <a:t>req_vector</a:t>
            </a:r>
            <a:r>
              <a:rPr lang="en-US" dirty="0"/>
              <a:t>[i]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F54B971-B3E5-0485-1279-58A2B9BCA1E7}"/>
              </a:ext>
            </a:extLst>
          </p:cNvPr>
          <p:cNvSpPr/>
          <p:nvPr/>
        </p:nvSpPr>
        <p:spPr>
          <a:xfrm>
            <a:off x="1382503" y="3310372"/>
            <a:ext cx="414068" cy="4140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D6FF07C4-FC71-2F7D-594C-A5785A6D099D}"/>
              </a:ext>
            </a:extLst>
          </p:cNvPr>
          <p:cNvSpPr/>
          <p:nvPr/>
        </p:nvSpPr>
        <p:spPr>
          <a:xfrm>
            <a:off x="10108512" y="3306922"/>
            <a:ext cx="969042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execute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D77554E-6201-3856-4247-0C94DC7581CF}"/>
              </a:ext>
            </a:extLst>
          </p:cNvPr>
          <p:cNvCxnSpPr>
            <a:stCxn id="16" idx="3"/>
            <a:endCxn id="23" idx="1"/>
          </p:cNvCxnSpPr>
          <p:nvPr/>
        </p:nvCxnSpPr>
        <p:spPr>
          <a:xfrm>
            <a:off x="6260078" y="2913943"/>
            <a:ext cx="8901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158BE5A5-569A-C8BD-A5EF-8A081D22DAB7}"/>
              </a:ext>
            </a:extLst>
          </p:cNvPr>
          <p:cNvCxnSpPr>
            <a:stCxn id="3" idx="2"/>
            <a:endCxn id="15" idx="1"/>
          </p:cNvCxnSpPr>
          <p:nvPr/>
        </p:nvCxnSpPr>
        <p:spPr>
          <a:xfrm rot="16200000" flipH="1">
            <a:off x="4158027" y="3213469"/>
            <a:ext cx="305823" cy="169308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134F8165-5228-715D-9DF3-93518A5CFF7D}"/>
              </a:ext>
            </a:extLst>
          </p:cNvPr>
          <p:cNvSpPr/>
          <p:nvPr/>
        </p:nvSpPr>
        <p:spPr>
          <a:xfrm>
            <a:off x="9435080" y="3310371"/>
            <a:ext cx="414068" cy="4140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43F803-8BE1-160B-5DB0-D94E9112398C}"/>
              </a:ext>
            </a:extLst>
          </p:cNvPr>
          <p:cNvSpPr/>
          <p:nvPr/>
        </p:nvSpPr>
        <p:spPr>
          <a:xfrm>
            <a:off x="9410020" y="3290852"/>
            <a:ext cx="464187" cy="464187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11D8BA8B-4935-808C-31EE-5186FCB76196}"/>
              </a:ext>
            </a:extLst>
          </p:cNvPr>
          <p:cNvCxnSpPr>
            <a:stCxn id="23" idx="3"/>
            <a:endCxn id="34" idx="0"/>
          </p:cNvCxnSpPr>
          <p:nvPr/>
        </p:nvCxnSpPr>
        <p:spPr>
          <a:xfrm>
            <a:off x="8278100" y="2913943"/>
            <a:ext cx="1364014" cy="37690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21E0750-01D7-D8C0-1C88-D79EEC1C6387}"/>
              </a:ext>
            </a:extLst>
          </p:cNvPr>
          <p:cNvSpPr txBox="1"/>
          <p:nvPr/>
        </p:nvSpPr>
        <p:spPr>
          <a:xfrm>
            <a:off x="8435821" y="2458915"/>
            <a:ext cx="1484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vector_adrs</a:t>
            </a:r>
            <a:r>
              <a:rPr lang="en-US" dirty="0"/>
              <a:t>[i]</a:t>
            </a:r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97C2BA26-1EC9-56B3-1350-33C4BEEF4EEA}"/>
              </a:ext>
            </a:extLst>
          </p:cNvPr>
          <p:cNvCxnSpPr>
            <a:stCxn id="15" idx="3"/>
            <a:endCxn id="34" idx="4"/>
          </p:cNvCxnSpPr>
          <p:nvPr/>
        </p:nvCxnSpPr>
        <p:spPr>
          <a:xfrm flipV="1">
            <a:off x="6285332" y="3755039"/>
            <a:ext cx="3356782" cy="45788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9933B55-81A1-83EE-D99A-D2358D4F0069}"/>
              </a:ext>
            </a:extLst>
          </p:cNvPr>
          <p:cNvSpPr txBox="1"/>
          <p:nvPr/>
        </p:nvSpPr>
        <p:spPr>
          <a:xfrm>
            <a:off x="7006569" y="4250350"/>
            <a:ext cx="1473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pending[i] =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36CA77-5CD5-0593-D553-2CA385523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65435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5DC24-029B-62A6-1D2B-BB64435F2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5648"/>
            <a:ext cx="10515600" cy="49027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RISC-V interrupt and trap registers:</a:t>
            </a:r>
          </a:p>
          <a:p>
            <a:r>
              <a:rPr lang="en-US" i="1" dirty="0" err="1"/>
              <a:t>mie</a:t>
            </a:r>
            <a:r>
              <a:rPr lang="en-US" dirty="0"/>
              <a:t> holds bit vector of enabled interrupts.</a:t>
            </a:r>
          </a:p>
          <a:p>
            <a:r>
              <a:rPr lang="en-US" i="1" dirty="0" err="1"/>
              <a:t>mip</a:t>
            </a:r>
            <a:r>
              <a:rPr lang="en-US" dirty="0"/>
              <a:t> describes pending interrupts.</a:t>
            </a:r>
          </a:p>
          <a:p>
            <a:r>
              <a:rPr lang="en-US" i="1" dirty="0" err="1"/>
              <a:t>mcause</a:t>
            </a:r>
            <a:r>
              <a:rPr lang="en-US" dirty="0"/>
              <a:t> gives </a:t>
            </a:r>
            <a:r>
              <a:rPr lang="en-US" dirty="0" err="1"/>
              <a:t>casuse</a:t>
            </a:r>
            <a:r>
              <a:rPr lang="en-US" dirty="0"/>
              <a:t> for interrupt.</a:t>
            </a:r>
          </a:p>
          <a:p>
            <a:r>
              <a:rPr lang="en-US" i="1" dirty="0" err="1"/>
              <a:t>mtvec</a:t>
            </a:r>
            <a:r>
              <a:rPr lang="en-US" dirty="0"/>
              <a:t> describes interrupt and trap modes.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 err="1"/>
              <a:t>rcall</a:t>
            </a:r>
            <a:r>
              <a:rPr lang="en-US" dirty="0"/>
              <a:t> used to call operating system.</a:t>
            </a:r>
          </a:p>
          <a:p>
            <a:pPr marL="0" indent="0">
              <a:buNone/>
            </a:pPr>
            <a:r>
              <a:rPr lang="en-US" i="1" dirty="0" err="1"/>
              <a:t>rbreak</a:t>
            </a:r>
            <a:r>
              <a:rPr lang="en-US" dirty="0"/>
              <a:t> transfers control to debugging environment.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Hardware error causes non-maskable interrupt (NMI).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C77EC19-07EB-6ED1-55E7-0682BB2EB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39040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3288</TotalTime>
  <Words>242</Words>
  <Application>Microsoft Office PowerPoint</Application>
  <PresentationFormat>Widescreen</PresentationFormat>
  <Paragraphs>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31</cp:revision>
  <dcterms:created xsi:type="dcterms:W3CDTF">2023-12-09T18:10:18Z</dcterms:created>
  <dcterms:modified xsi:type="dcterms:W3CDTF">2026-03-25T15:24:58Z</dcterms:modified>
</cp:coreProperties>
</file>