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315" r:id="rId2"/>
    <p:sldId id="270" r:id="rId3"/>
    <p:sldId id="320" r:id="rId4"/>
    <p:sldId id="257" r:id="rId5"/>
    <p:sldId id="316" r:id="rId6"/>
    <p:sldId id="321" r:id="rId7"/>
    <p:sldId id="272" r:id="rId8"/>
    <p:sldId id="259" r:id="rId9"/>
    <p:sldId id="322" r:id="rId10"/>
    <p:sldId id="261" r:id="rId11"/>
    <p:sldId id="260" r:id="rId12"/>
    <p:sldId id="273" r:id="rId13"/>
    <p:sldId id="323" r:id="rId14"/>
    <p:sldId id="324" r:id="rId15"/>
    <p:sldId id="271" r:id="rId16"/>
    <p:sldId id="268" r:id="rId17"/>
    <p:sldId id="265" r:id="rId18"/>
    <p:sldId id="325" r:id="rId19"/>
    <p:sldId id="262" r:id="rId20"/>
    <p:sldId id="276" r:id="rId21"/>
    <p:sldId id="263" r:id="rId22"/>
    <p:sldId id="266" r:id="rId23"/>
    <p:sldId id="267" r:id="rId24"/>
    <p:sldId id="326" r:id="rId25"/>
    <p:sldId id="282" r:id="rId26"/>
    <p:sldId id="327" r:id="rId27"/>
    <p:sldId id="317" r:id="rId28"/>
    <p:sldId id="318" r:id="rId29"/>
    <p:sldId id="319" r:id="rId30"/>
    <p:sldId id="269" r:id="rId31"/>
    <p:sldId id="277" r:id="rId32"/>
    <p:sldId id="280" r:id="rId33"/>
    <p:sldId id="279" r:id="rId34"/>
    <p:sldId id="281" r:id="rId35"/>
    <p:sldId id="278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5" autoAdjust="0"/>
    <p:restoredTop sz="86429" autoAdjust="0"/>
  </p:normalViewPr>
  <p:slideViewPr>
    <p:cSldViewPr snapToGrid="0">
      <p:cViewPr varScale="1">
        <p:scale>
          <a:sx n="56" d="100"/>
          <a:sy n="56" d="100"/>
        </p:scale>
        <p:origin x="249" y="261"/>
      </p:cViewPr>
      <p:guideLst/>
    </p:cSldViewPr>
  </p:slideViewPr>
  <p:outlineViewPr>
    <p:cViewPr>
      <p:scale>
        <a:sx n="33" d="100"/>
        <a:sy n="33" d="100"/>
      </p:scale>
      <p:origin x="0" y="-8796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CF4CC7-99DC-4F12-AAFD-FC324496A05E}" type="datetimeFigureOut">
              <a:rPr lang="en-US" smtClean="0"/>
              <a:t>3/25/2026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D525BC-3A69-44A5-B641-F1587E7049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7669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module describes computer</a:t>
            </a:r>
            <a:r>
              <a:rPr lang="en-US" baseline="0" dirty="0"/>
              <a:t> operating systems and their relationship to computer applications.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AD946-7F80-466C-9756-0D9D0C4EF55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9938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sequence diagram shows two processes, process 1 and process 2.  Their activity boxes show that both execute concurrently.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0057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This sequence diagram shows two processes, process 1 and process 2.  Their activity boxes show that only one</a:t>
            </a:r>
            <a:r>
              <a:rPr lang="en-US" baseline="0" dirty="0"/>
              <a:t> executes at any given time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5971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CPU may include</a:t>
            </a:r>
            <a:r>
              <a:rPr lang="en-US" baseline="0" dirty="0"/>
              <a:t> several cores that operate concurrently.  </a:t>
            </a:r>
          </a:p>
          <a:p>
            <a:endParaRPr lang="en-US" baseline="0" dirty="0"/>
          </a:p>
          <a:p>
            <a:r>
              <a:rPr lang="en-US" baseline="0" dirty="0"/>
              <a:t>Each core can run its own process.  In this example: core 1 executes P1, core 2 executes P2, core 3 executes P3, core 4 executes P4.  </a:t>
            </a:r>
          </a:p>
          <a:p>
            <a:endParaRPr lang="en-US" baseline="0" dirty="0"/>
          </a:p>
          <a:p>
            <a:r>
              <a:rPr lang="en-US" baseline="0" dirty="0"/>
              <a:t>The cores all share a common memory.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6221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Storage is non-volatile--retained even when power is removed.</a:t>
            </a:r>
          </a:p>
          <a:p>
            <a:r>
              <a:rPr lang="en-US" dirty="0"/>
              <a:t>* Solid-state drive (SSD).</a:t>
            </a:r>
          </a:p>
          <a:p>
            <a:r>
              <a:rPr lang="en-US" dirty="0"/>
              <a:t>* Hard disk drive (HDD).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Some types of memory are volatile and lose values when power is removed. Some types of memory are non-volatile.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0851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layer diagram shows a more detailed</a:t>
            </a:r>
            <a:r>
              <a:rPr lang="en-US" baseline="0" dirty="0"/>
              <a:t> view of a computer system from bottom to top: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The hardware layer includes digital logic.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The hardware abstraction layer provides a software abstraction for the hardware.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The operating system kernel performs basic management functions.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The user interface layer provides utilities for interacting </a:t>
            </a:r>
            <a:r>
              <a:rPr lang="en-US" baseline="0" dirty="0" err="1"/>
              <a:t>withusers</a:t>
            </a:r>
            <a:r>
              <a:rPr lang="en-US" baseline="0" dirty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The application performs a desired function.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2378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sequence diagram</a:t>
            </a:r>
            <a:r>
              <a:rPr lang="en-US" baseline="0" dirty="0"/>
              <a:t> shows the booting process: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 boot loader loads the operating system into memory, then transfers control to the OS.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The OS performs startup functions.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An application may be started by the OS while the OS continues to run.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6621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sequence</a:t>
            </a:r>
            <a:r>
              <a:rPr lang="en-US" baseline="0" dirty="0"/>
              <a:t> diagram shows how a timer can be used by the kernel to manage the execution of applications.</a:t>
            </a:r>
          </a:p>
          <a:p>
            <a:endParaRPr lang="en-US" baseline="0" dirty="0"/>
          </a:p>
          <a:p>
            <a:r>
              <a:rPr lang="en-US" baseline="0" dirty="0"/>
              <a:t>Three applications A, B, C are managed by the OS.</a:t>
            </a:r>
          </a:p>
          <a:p>
            <a:endParaRPr lang="en-US" baseline="0" dirty="0"/>
          </a:p>
          <a:p>
            <a:r>
              <a:rPr lang="en-US" baseline="0" dirty="0"/>
              <a:t>The first timer event causes the kernel to start A.  The second timer event causes the OS to suspend A and start B.  The third timer event causes the OS to suspend B and start 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4899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Scheduling determines the order in which programs are executed by the OS on the CPU.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Priority tells the OS the importance of execution of a program.</a:t>
            </a:r>
          </a:p>
          <a:p>
            <a:r>
              <a:rPr lang="en-US" dirty="0"/>
              <a:t>* Static priority does not change during execution.</a:t>
            </a:r>
          </a:p>
          <a:p>
            <a:r>
              <a:rPr lang="en-US" dirty="0"/>
              <a:t>* Dynamic priority can change during execution.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Context switching moves program information out of the CPU and brings in another program.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Preemption stops execution of a program so that the OS can switch context to another program.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Cooperative multitasking provides context switching but without preemption. Programs voluntarily return execution to the OS.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1994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figure shows how a file system breaks text up into pieces for storage.</a:t>
            </a:r>
          </a:p>
          <a:p>
            <a:endParaRPr lang="en-US" dirty="0"/>
          </a:p>
          <a:p>
            <a:r>
              <a:rPr lang="en-US" dirty="0"/>
              <a:t>This sentence is stored</a:t>
            </a:r>
            <a:r>
              <a:rPr lang="en-US" baseline="0" dirty="0"/>
              <a:t> in a file: “The quick brown fox jumps over the lazy dog.”</a:t>
            </a:r>
          </a:p>
          <a:p>
            <a:endParaRPr lang="en-US" baseline="0" dirty="0"/>
          </a:p>
          <a:p>
            <a:r>
              <a:rPr lang="en-US" baseline="0" dirty="0"/>
              <a:t>The file system breaks the text into three pieces: “The quick brown fox “, “jumps over the “, “lazy dog.”  </a:t>
            </a:r>
          </a:p>
          <a:p>
            <a:endParaRPr lang="en-US" baseline="0" dirty="0"/>
          </a:p>
          <a:p>
            <a:r>
              <a:rPr lang="en-US" baseline="0" dirty="0"/>
              <a:t>Each piece is stored in a separate segment.  The segments do not have to be stored together. </a:t>
            </a:r>
          </a:p>
          <a:p>
            <a:endParaRPr lang="en-US" baseline="0" dirty="0"/>
          </a:p>
          <a:p>
            <a:r>
              <a:rPr lang="en-US" baseline="0" dirty="0"/>
              <a:t>A descriptor gives the name of the file, in this case typing.txt, and the locations of the segments for the file.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2400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When</a:t>
            </a:r>
            <a:r>
              <a:rPr lang="en-US" baseline="0" dirty="0"/>
              <a:t> the user wants to change the sentence to “The quick brown fox surprises the watchful dog.” the file’s contents can be changed.</a:t>
            </a:r>
          </a:p>
          <a:p>
            <a:endParaRPr lang="en-US" baseline="0" dirty="0"/>
          </a:p>
          <a:p>
            <a:r>
              <a:rPr lang="en-US" baseline="0" dirty="0"/>
              <a:t>The first segment remains while the second and third segments are replaced with the changed data.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4609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layer diagram describes the role the</a:t>
            </a:r>
            <a:r>
              <a:rPr lang="en-US" baseline="0" dirty="0"/>
              <a:t> operating system (OS) in the computer system.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The bottom layer is the operating system kernel that performs basic management functions.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The middle layer is the user interface that provides utilities for interacting with users.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The application provides the desired function.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3463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baseline="0" dirty="0"/>
              <a:t> directory holds information on a set of files, typically related.  Directories can be arranged into a tree.  The location of a file is specified relative to a path from the root to the directory that holds the desired file.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233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sequence diagram shows an application that interacts with device A and its driver A.  The application communicates</a:t>
            </a:r>
            <a:r>
              <a:rPr lang="en-US" baseline="0" dirty="0"/>
              <a:t> with the driver, which in turn performs the desired operations on the device.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792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sequence diagram shows</a:t>
            </a:r>
            <a:r>
              <a:rPr lang="en-US" baseline="0" dirty="0"/>
              <a:t> execution modes.  The OS executes in privileged mode while the application executes in user mode.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9833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An exception is an unexpected condition:</a:t>
            </a:r>
          </a:p>
          <a:p>
            <a:r>
              <a:rPr lang="en-US" dirty="0"/>
              <a:t>* Hardware operation error.</a:t>
            </a:r>
          </a:p>
          <a:p>
            <a:r>
              <a:rPr lang="en-US" dirty="0"/>
              <a:t>* Divide by 0.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A trap is a mechanism to respond to exceptions.</a:t>
            </a:r>
          </a:p>
          <a:p>
            <a:r>
              <a:rPr lang="en-US" dirty="0"/>
              <a:t>* Change the program flow of control to execute a trap handler.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9411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</a:t>
            </a:r>
            <a:r>
              <a:rPr lang="en-US" baseline="0" dirty="0"/>
              <a:t> sequence diagram shows how the OS handles exceptions: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The application experiences an unexpected error causing the execution of a trap.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The operating system examines the trap and chooses a vector that causes the proper trap handler to be executed.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When the trap handler is finished with the error, it returns to the OS, which then returns to the OS.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39427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Desktop metaphor models computer use as work on a desk.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WIMP model:</a:t>
            </a:r>
          </a:p>
          <a:p>
            <a:r>
              <a:rPr lang="en-US" dirty="0"/>
              <a:t>* Windows provide user interaction spaces.</a:t>
            </a:r>
          </a:p>
          <a:p>
            <a:r>
              <a:rPr lang="en-US" dirty="0"/>
              <a:t>* Icons identify programs and data.</a:t>
            </a:r>
          </a:p>
          <a:p>
            <a:r>
              <a:rPr lang="en-US" dirty="0"/>
              <a:t>* Menus allow selection of operations.</a:t>
            </a:r>
          </a:p>
          <a:p>
            <a:r>
              <a:rPr lang="en-US" dirty="0"/>
              <a:t>* Pointers provide input of user selection.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59562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figure shows a screen capture of a window system.  One window</a:t>
            </a:r>
            <a:r>
              <a:rPr lang="en-US" baseline="0" dirty="0"/>
              <a:t> holds a presentation application. The other shows a directory’s contents.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83402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directory</a:t>
            </a:r>
            <a:r>
              <a:rPr lang="en-US" baseline="0" dirty="0"/>
              <a:t> window shows that this directory holds two subdirectories Project 1 and Project 2.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50403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window</a:t>
            </a:r>
            <a:r>
              <a:rPr lang="en-US" baseline="0" dirty="0"/>
              <a:t> provides a shell application that accepts typed commands.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8086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baseline="0" dirty="0"/>
              <a:t> modern automobile includes many computers for the engine, body control, brakes, and entertainment functions.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8603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Operating systems manage system resources:</a:t>
            </a:r>
          </a:p>
          <a:p>
            <a:r>
              <a:rPr lang="en-US" dirty="0"/>
              <a:t>* Execution on the CPU.</a:t>
            </a:r>
          </a:p>
          <a:p>
            <a:r>
              <a:rPr lang="en-US" dirty="0"/>
              <a:t>* Memory.</a:t>
            </a:r>
          </a:p>
          <a:p>
            <a:r>
              <a:rPr lang="en-US" dirty="0"/>
              <a:t>* Storage.</a:t>
            </a:r>
          </a:p>
          <a:p>
            <a:r>
              <a:rPr lang="en-US" dirty="0"/>
              <a:t>* Input and output devices.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Operating systems manage concurrency:</a:t>
            </a:r>
          </a:p>
          <a:p>
            <a:r>
              <a:rPr lang="en-US" dirty="0"/>
              <a:t>* Apparent concurrency by moving between execution of several programs.</a:t>
            </a:r>
          </a:p>
          <a:p>
            <a:r>
              <a:rPr lang="en-US" dirty="0"/>
              <a:t>* True simultaneous execution on multiple cores, I/O devices.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33842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 Arduino</a:t>
            </a:r>
            <a:r>
              <a:rPr lang="en-US" baseline="0" dirty="0"/>
              <a:t> computer can be connected to a host computer that provides an interactive development environment (IDE).  The environment provides a compiler and linker that can generate a sketch from a program, libraries, and information about the Arduino platform.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15019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layer diagram shows the organization of an Arduino: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Hardware</a:t>
            </a:r>
            <a:r>
              <a:rPr lang="en-US" baseline="0" dirty="0"/>
              <a:t> provides the bottom layer.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Libraries provide access to the hardware.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 sketch executes on top of the libraries and hardware platform without using an OS.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77164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sequence diagram</a:t>
            </a:r>
            <a:r>
              <a:rPr lang="en-US" baseline="0" dirty="0"/>
              <a:t> shows how a timer can be used to manage execution of two threads thread 1 and thread 2.  The timer causes a tick manager to execute, which in turn determines which thread to execute next.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59100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layer diagram shows the organization</a:t>
            </a:r>
            <a:r>
              <a:rPr lang="en-US" baseline="0" dirty="0"/>
              <a:t> of a simple real-time operating system: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The hardware platform layer is on the bottom.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Several operating system functions are in the middle layer: task and scheduler, queue, semaphore, software timer, stream and message buffer.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Threads execute with the help of the operating system functions.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39137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general-purpose</a:t>
            </a:r>
            <a:r>
              <a:rPr lang="en-US" baseline="0" dirty="0"/>
              <a:t> operating system layer diagram includes several layers: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The hardware layer is on the bottom.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The kernel layer includes several functions: process management, memory management, virtual file system, networking, device drivers.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 system call interface provides access to kernel layer functions.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The C standard library provides utilities for C programs.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 user interface layer provides window management, graphics operations, a shell for commands, etc.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Applications are in the top layer.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6288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diagram shows interactions in the computer system.</a:t>
            </a:r>
          </a:p>
          <a:p>
            <a:endParaRPr lang="en-US" dirty="0"/>
          </a:p>
          <a:p>
            <a:r>
              <a:rPr lang="en-US" dirty="0"/>
              <a:t>The CPU reads</a:t>
            </a:r>
            <a:r>
              <a:rPr lang="en-US" baseline="0" dirty="0"/>
              <a:t> and writes memory to access programs and data.</a:t>
            </a:r>
          </a:p>
          <a:p>
            <a:endParaRPr lang="en-US" baseline="0" dirty="0"/>
          </a:p>
          <a:p>
            <a:r>
              <a:rPr lang="en-US" baseline="0" dirty="0"/>
              <a:t>The bus connects the CPU, memory, storage, and I/O devices.</a:t>
            </a:r>
          </a:p>
          <a:p>
            <a:endParaRPr lang="en-US" baseline="0" dirty="0"/>
          </a:p>
          <a:p>
            <a:r>
              <a:rPr lang="en-US" baseline="0" dirty="0"/>
              <a:t>Orange arrows show some possible directions of transfer between the CPU and the rest of the system.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2219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figure is a screen capture from a personal computer</a:t>
            </a:r>
            <a:r>
              <a:rPr lang="en-US" baseline="0" dirty="0"/>
              <a:t> to illustrate its user interface features.  Two windows are shown, one with a text editor and the other with a graphical editor.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6358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An account identifies a user and requested operations.</a:t>
            </a:r>
          </a:p>
          <a:p>
            <a:r>
              <a:rPr lang="en-US" dirty="0"/>
              <a:t>* User name.</a:t>
            </a:r>
          </a:p>
          <a:p>
            <a:r>
              <a:rPr lang="en-US" dirty="0"/>
              <a:t>* Password.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User logs into account, uses the system, logs out.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Authentication manages system access:</a:t>
            </a:r>
          </a:p>
          <a:p>
            <a:r>
              <a:rPr lang="en-US" dirty="0"/>
              <a:t>* Execution of programs.</a:t>
            </a:r>
          </a:p>
          <a:p>
            <a:r>
              <a:rPr lang="en-US" dirty="0"/>
              <a:t>* Access to data and the ability to modify data.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8547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sequence</a:t>
            </a:r>
            <a:r>
              <a:rPr lang="en-US" baseline="0" dirty="0"/>
              <a:t> diagram shows three objects: application, session, and kernel.</a:t>
            </a:r>
          </a:p>
          <a:p>
            <a:endParaRPr lang="en-US" baseline="0" dirty="0"/>
          </a:p>
          <a:p>
            <a:r>
              <a:rPr lang="en-US" baseline="0" dirty="0"/>
              <a:t>The user logs into a session.  </a:t>
            </a:r>
          </a:p>
          <a:p>
            <a:endParaRPr lang="en-US" baseline="0" dirty="0"/>
          </a:p>
          <a:p>
            <a:r>
              <a:rPr lang="en-US" baseline="0" dirty="0"/>
              <a:t>Kernel functions authenticate the user identity and starts a user interface application. That application is used</a:t>
            </a:r>
          </a:p>
          <a:p>
            <a:endParaRPr lang="en-US" baseline="0" dirty="0"/>
          </a:p>
          <a:p>
            <a:r>
              <a:rPr lang="en-US" baseline="0" dirty="0"/>
              <a:t>to access the operating system functions such as starting an application.</a:t>
            </a:r>
          </a:p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556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thread is a sequence of execution through a program.</a:t>
            </a:r>
          </a:p>
          <a:p>
            <a:endParaRPr lang="en-US" dirty="0"/>
          </a:p>
          <a:p>
            <a:r>
              <a:rPr lang="en-US" dirty="0"/>
              <a:t>This figure shows two different threads</a:t>
            </a:r>
            <a:r>
              <a:rPr lang="en-US" baseline="0" dirty="0"/>
              <a:t> of execution through an if-then-else statement.  One thread executes the true condition while the other executes the false condition.  Both threads execute the assignment statement that follows the if statement.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267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True concurrency provides execution of several operations at the same time.</a:t>
            </a:r>
          </a:p>
          <a:p>
            <a:r>
              <a:rPr lang="en-US" dirty="0"/>
              <a:t>* Requires enough hardware resources to execute all operations.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Apparent concurrency switches between operations to provide the appearance of simultaneous execution.</a:t>
            </a:r>
          </a:p>
          <a:p>
            <a:r>
              <a:rPr lang="en-US" dirty="0"/>
              <a:t>* Hardware can be shared.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Programs can be concurrent with each other. Programs and I/O can operate concurrently.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D525BC-3A69-44A5-B641-F1587E70491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287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563C4-186F-2CEF-785C-B2EE51A527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A8DBB-33BC-5D19-2A18-E0C14EB461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6F7741-4239-7A32-AD7D-83CB64692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AA97-83B6-4C66-8D46-37DA74871A1C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3C429B-793E-03C2-9826-625F8C7C4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DB274D-0C54-4F86-9219-A06647EC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BBE32-0C43-44DC-BD15-062FC85E8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336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91668F-E24C-6833-BE36-A208492A9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DB7069-7E4F-C110-4D59-00F4CE1587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F96163-FA2A-1BC7-2509-BC3EB31DB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711CD-7D0A-4B98-883D-B08F3AB6CEC5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8DBC2D-DEAF-163D-1FB7-2AF09624D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27FF66-4FA8-42B9-A260-CAE0BD2B9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BBE32-0C43-44DC-BD15-062FC85E8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932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073C8A-30E0-567D-31B1-6C0C2F917A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13363F-A887-4DC1-DF51-878EAA15EB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B1292C-CA63-A70B-8FCC-71C1430322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6EBCC-311F-47C6-A6DE-A19864E48FF7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2BF959-A436-9078-DC8A-23C9564EF8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71997A-2076-D458-0DD5-8BF05CA44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BBE32-0C43-44DC-BD15-062FC85E8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294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33CAA5-35E6-D0AD-F962-57012C10A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6F1F41-C80A-BAB6-C2EB-D71C92047E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18C41D-7B4B-0E91-1205-D542A47BEB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38A65-D300-4234-9B26-368F0F635E65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7422C6-A647-2540-227D-3D2B864C2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9B6964-8F82-5B9F-9502-CD3B83B4E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BBE32-0C43-44DC-BD15-062FC85E8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278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118E2-3FFC-097C-BAAF-F64676044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9A49AC-BFA5-03C2-5685-B40832E492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3DE250-A0D1-CC81-6E51-810748B95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71988-C1B4-4217-A2EB-B012405E7FE1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B8AE05-98D2-DE7E-9D03-9A80A70D6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F06FFC-C8CF-0B6E-69C3-69838C58A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BBE32-0C43-44DC-BD15-062FC85E8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821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EB3DD-9528-D472-101D-857ED5F811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43F53-3885-3887-6A53-94CE7382E6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42290D-B16D-3E62-98B2-E483764941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7D9ACF-6342-A50A-7228-0CA11DDDED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A5761-043E-4CAF-A598-E450C15DC65D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E3E2F6-A989-AB29-2871-8D20813E39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9C7DEC-F3E0-161B-55DA-DB3D07096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BBE32-0C43-44DC-BD15-062FC85E8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364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E7E970-E95E-1EE5-0680-B5DDF3AD0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E1D052-4067-3056-5382-3B01C7EC63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B39083-F650-01BB-E8E4-224C3EC174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A0F820-ADB2-D42E-2610-C8D0D105FA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F6501B-DC88-CFF9-5C1A-F26DEED247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1544184-0F4C-C405-A160-668588996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D94D0-2E49-4E93-B53D-A6B445D85E31}" type="datetime1">
              <a:rPr lang="en-US" smtClean="0"/>
              <a:t>3/25/2026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502861-6778-17E5-081B-445F70B57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4DD3F6-6BCF-9D6D-868A-F5440C456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BBE32-0C43-44DC-BD15-062FC85E8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357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756078-4902-24F6-AAAA-23F5EB16C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2636EA7-112C-FA88-75C6-BEC9BCF93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FF0F4-FF90-4B6E-AB0E-9D5CB3688F9B}" type="datetime1">
              <a:rPr lang="en-US" smtClean="0"/>
              <a:t>3/25/2026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DED649-17B6-0426-65F1-814C9DEEC7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E34649-970F-2974-5C40-D8086C6B0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BBE32-0C43-44DC-BD15-062FC85E8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6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9F26B4F-68F9-5017-B553-B1E8D7C2B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79CE3-0271-4F86-B5AD-134C9A5A7621}" type="datetime1">
              <a:rPr lang="en-US" smtClean="0"/>
              <a:t>3/25/2026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386E0D7-A9F4-5EC7-5933-DA0FE4485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4C88DC-C40D-1D5B-8DE6-E9EA23CF0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BBE32-0C43-44DC-BD15-062FC85E8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511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1BBAE5-BD23-AAD4-30E9-D34A84103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7DFD7-4791-0B97-7915-BBFBD84C09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BD2F94-D80C-DC22-920A-CF32355B19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70FEC3-F826-42A2-32D3-C42F4DDB0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3A32A-98D7-43AC-9D3A-AC0FD1F4D3EF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50254F-60E3-8FB1-90A4-C22109C233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4BC5D6-665B-2E32-928E-76B4D3647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BBE32-0C43-44DC-BD15-062FC85E8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055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57CCB-D116-8E82-B21F-B23018818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33F68E-21AE-9A15-ED28-EB3771742D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98B8CD-6997-E93B-7D9F-C7C915814D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181AA7-8597-C55F-6D87-912B71301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BFB99-6424-4957-B9C6-69627A1AA139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2797D1-9856-79A7-0485-F743527E7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84F653-FF4A-DAFE-6747-2AAC46922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BBE32-0C43-44DC-BD15-062FC85E8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44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9019124-0B9A-14BA-C543-07B83CD03A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8C6A20-04E2-B6C4-8635-89610E2503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42E13C-2CB2-0370-C2F5-8119E7774F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68733-03BE-40F1-9DE0-805C9432E8CB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7DA60E-36EC-4FD4-4E09-673CB341DD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B6BF35-4C36-4B2E-2ABB-E2C9FF502C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BBE32-0C43-44DC-BD15-062FC85E8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957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335213" y="1847850"/>
            <a:ext cx="538180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800" dirty="0"/>
              <a:t>Operating Systems and Applications</a:t>
            </a:r>
            <a:endParaRPr lang="en-US" sz="5800" i="1" dirty="0"/>
          </a:p>
          <a:p>
            <a:pPr marL="0" indent="0">
              <a:buNone/>
            </a:pPr>
            <a:endParaRPr lang="en-US" sz="2400" dirty="0">
              <a:hlinkClick r:id="" action="ppaction://noaction"/>
            </a:endParaRPr>
          </a:p>
          <a:p>
            <a:pPr marL="0" indent="0">
              <a:buNone/>
            </a:pPr>
            <a:r>
              <a:rPr lang="en-US" sz="2400" dirty="0"/>
              <a:t>http://www.marilynwolf.com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© 2025 Marilyn Wolf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ED22B8-A749-9117-8D64-2C1A0A9F97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24" y="365125"/>
            <a:ext cx="4911852" cy="604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96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F4612AD-C47B-6AC7-D004-81BE22723C93}"/>
              </a:ext>
            </a:extLst>
          </p:cNvPr>
          <p:cNvCxnSpPr>
            <a:cxnSpLocks/>
          </p:cNvCxnSpPr>
          <p:nvPr/>
        </p:nvCxnSpPr>
        <p:spPr>
          <a:xfrm flipH="1">
            <a:off x="6923138" y="2280798"/>
            <a:ext cx="6062" cy="265236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F7178D1C-6FAE-63B3-D3BA-B57895E8FEA3}"/>
              </a:ext>
            </a:extLst>
          </p:cNvPr>
          <p:cNvSpPr/>
          <p:nvPr/>
        </p:nvSpPr>
        <p:spPr>
          <a:xfrm>
            <a:off x="4638154" y="1802406"/>
            <a:ext cx="1308016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process 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756A519-8B07-1DE5-6D36-334BB3A56EBE}"/>
              </a:ext>
            </a:extLst>
          </p:cNvPr>
          <p:cNvSpPr/>
          <p:nvPr/>
        </p:nvSpPr>
        <p:spPr>
          <a:xfrm>
            <a:off x="6256016" y="1802406"/>
            <a:ext cx="1308016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process 2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349D302-1F03-0CA9-36E2-261BCA3F50BF}"/>
              </a:ext>
            </a:extLst>
          </p:cNvPr>
          <p:cNvCxnSpPr>
            <a:cxnSpLocks/>
            <a:stCxn id="2" idx="2"/>
          </p:cNvCxnSpPr>
          <p:nvPr/>
        </p:nvCxnSpPr>
        <p:spPr>
          <a:xfrm flipH="1">
            <a:off x="5286100" y="2280801"/>
            <a:ext cx="6062" cy="265236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3B0D4745-0E67-3972-5B60-3731DB091640}"/>
              </a:ext>
            </a:extLst>
          </p:cNvPr>
          <p:cNvSpPr/>
          <p:nvPr/>
        </p:nvSpPr>
        <p:spPr>
          <a:xfrm>
            <a:off x="5164994" y="2280797"/>
            <a:ext cx="254332" cy="23859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9964652C-1F73-DA0B-8F47-9AC247DF68CE}"/>
              </a:ext>
            </a:extLst>
          </p:cNvPr>
          <p:cNvCxnSpPr/>
          <p:nvPr/>
        </p:nvCxnSpPr>
        <p:spPr>
          <a:xfrm>
            <a:off x="3675309" y="2571471"/>
            <a:ext cx="0" cy="9022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Rectangle: Folded Corner 35">
            <a:extLst>
              <a:ext uri="{FF2B5EF4-FFF2-40B4-BE49-F238E27FC236}">
                <a16:creationId xmlns:a16="http://schemas.microsoft.com/office/drawing/2014/main" id="{DFC47EAE-7643-62A1-A81B-C711B48BC6F1}"/>
              </a:ext>
            </a:extLst>
          </p:cNvPr>
          <p:cNvSpPr/>
          <p:nvPr/>
        </p:nvSpPr>
        <p:spPr>
          <a:xfrm>
            <a:off x="2769002" y="2753139"/>
            <a:ext cx="793287" cy="448117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time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ACB955-C071-ECAC-888E-43B13BD59B88}"/>
              </a:ext>
            </a:extLst>
          </p:cNvPr>
          <p:cNvSpPr/>
          <p:nvPr/>
        </p:nvSpPr>
        <p:spPr>
          <a:xfrm>
            <a:off x="6795972" y="2280797"/>
            <a:ext cx="254332" cy="23859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A358F3-9FAF-47D9-029D-CF8FF7BB9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802511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F4612AD-C47B-6AC7-D004-81BE22723C93}"/>
              </a:ext>
            </a:extLst>
          </p:cNvPr>
          <p:cNvCxnSpPr>
            <a:cxnSpLocks/>
          </p:cNvCxnSpPr>
          <p:nvPr/>
        </p:nvCxnSpPr>
        <p:spPr>
          <a:xfrm flipH="1">
            <a:off x="6992150" y="2082391"/>
            <a:ext cx="6062" cy="265236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F7178D1C-6FAE-63B3-D3BA-B57895E8FEA3}"/>
              </a:ext>
            </a:extLst>
          </p:cNvPr>
          <p:cNvSpPr/>
          <p:nvPr/>
        </p:nvSpPr>
        <p:spPr>
          <a:xfrm>
            <a:off x="4707166" y="1603999"/>
            <a:ext cx="1308016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process 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756A519-8B07-1DE5-6D36-334BB3A56EBE}"/>
              </a:ext>
            </a:extLst>
          </p:cNvPr>
          <p:cNvSpPr/>
          <p:nvPr/>
        </p:nvSpPr>
        <p:spPr>
          <a:xfrm>
            <a:off x="6325028" y="1603999"/>
            <a:ext cx="1308016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process 2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349D302-1F03-0CA9-36E2-261BCA3F50BF}"/>
              </a:ext>
            </a:extLst>
          </p:cNvPr>
          <p:cNvCxnSpPr>
            <a:cxnSpLocks/>
            <a:stCxn id="2" idx="2"/>
          </p:cNvCxnSpPr>
          <p:nvPr/>
        </p:nvCxnSpPr>
        <p:spPr>
          <a:xfrm flipH="1">
            <a:off x="5355112" y="2082394"/>
            <a:ext cx="6062" cy="265236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3B0D4745-0E67-3972-5B60-3731DB091640}"/>
              </a:ext>
            </a:extLst>
          </p:cNvPr>
          <p:cNvSpPr/>
          <p:nvPr/>
        </p:nvSpPr>
        <p:spPr>
          <a:xfrm>
            <a:off x="5234006" y="2082391"/>
            <a:ext cx="254332" cy="696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A24A4D1-F765-36C0-7AB9-7853098CECAF}"/>
              </a:ext>
            </a:extLst>
          </p:cNvPr>
          <p:cNvSpPr/>
          <p:nvPr/>
        </p:nvSpPr>
        <p:spPr>
          <a:xfrm>
            <a:off x="6864984" y="2778791"/>
            <a:ext cx="254332" cy="7932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9A56A06-9E33-0B86-392A-E2A3E087AAA4}"/>
              </a:ext>
            </a:extLst>
          </p:cNvPr>
          <p:cNvSpPr/>
          <p:nvPr/>
        </p:nvSpPr>
        <p:spPr>
          <a:xfrm>
            <a:off x="5227946" y="3578132"/>
            <a:ext cx="254332" cy="4178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9964652C-1F73-DA0B-8F47-9AC247DF68CE}"/>
              </a:ext>
            </a:extLst>
          </p:cNvPr>
          <p:cNvCxnSpPr/>
          <p:nvPr/>
        </p:nvCxnSpPr>
        <p:spPr>
          <a:xfrm>
            <a:off x="3744321" y="2373064"/>
            <a:ext cx="0" cy="9022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Rectangle: Folded Corner 35">
            <a:extLst>
              <a:ext uri="{FF2B5EF4-FFF2-40B4-BE49-F238E27FC236}">
                <a16:creationId xmlns:a16="http://schemas.microsoft.com/office/drawing/2014/main" id="{DFC47EAE-7643-62A1-A81B-C711B48BC6F1}"/>
              </a:ext>
            </a:extLst>
          </p:cNvPr>
          <p:cNvSpPr/>
          <p:nvPr/>
        </p:nvSpPr>
        <p:spPr>
          <a:xfrm>
            <a:off x="2838014" y="2554732"/>
            <a:ext cx="793287" cy="448117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time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70C374B-D73F-5F09-1C7D-8A82BE1A6E97}"/>
              </a:ext>
            </a:extLst>
          </p:cNvPr>
          <p:cNvSpPr/>
          <p:nvPr/>
        </p:nvSpPr>
        <p:spPr>
          <a:xfrm>
            <a:off x="6864984" y="3944497"/>
            <a:ext cx="254332" cy="55409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DD27EA-621C-9D7D-A1B8-4191F776D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111045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5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B43EAB9-1C1A-B11D-1036-6C7332C785BC}"/>
              </a:ext>
            </a:extLst>
          </p:cNvPr>
          <p:cNvSpPr/>
          <p:nvPr/>
        </p:nvSpPr>
        <p:spPr>
          <a:xfrm>
            <a:off x="3860320" y="1440610"/>
            <a:ext cx="1216325" cy="1216325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core 1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E95A16D-FCAD-C22A-2B1C-4CEBAE84E056}"/>
              </a:ext>
            </a:extLst>
          </p:cNvPr>
          <p:cNvSpPr/>
          <p:nvPr/>
        </p:nvSpPr>
        <p:spPr>
          <a:xfrm>
            <a:off x="3860320" y="1509622"/>
            <a:ext cx="1216324" cy="37956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FADC568-3FD4-02BA-0E5F-41F17791E893}"/>
              </a:ext>
            </a:extLst>
          </p:cNvPr>
          <p:cNvSpPr/>
          <p:nvPr/>
        </p:nvSpPr>
        <p:spPr>
          <a:xfrm>
            <a:off x="5643112" y="1440609"/>
            <a:ext cx="1216325" cy="1216325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core 2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30A6676-2BF8-946E-4F4D-88F17008D6C1}"/>
              </a:ext>
            </a:extLst>
          </p:cNvPr>
          <p:cNvSpPr/>
          <p:nvPr/>
        </p:nvSpPr>
        <p:spPr>
          <a:xfrm>
            <a:off x="5643112" y="1509621"/>
            <a:ext cx="1216324" cy="37956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9B9E288-CCCC-AABD-6A6D-61E96671AF8F}"/>
              </a:ext>
            </a:extLst>
          </p:cNvPr>
          <p:cNvSpPr/>
          <p:nvPr/>
        </p:nvSpPr>
        <p:spPr>
          <a:xfrm>
            <a:off x="3860319" y="3223402"/>
            <a:ext cx="1216325" cy="1216325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core 3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2CF55FF-7832-AC59-2CF1-5347CD8AE95D}"/>
              </a:ext>
            </a:extLst>
          </p:cNvPr>
          <p:cNvSpPr/>
          <p:nvPr/>
        </p:nvSpPr>
        <p:spPr>
          <a:xfrm>
            <a:off x="3860319" y="3292414"/>
            <a:ext cx="1216324" cy="37956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P3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0EE979-EBF8-45BE-658E-7C31528BF254}"/>
              </a:ext>
            </a:extLst>
          </p:cNvPr>
          <p:cNvSpPr/>
          <p:nvPr/>
        </p:nvSpPr>
        <p:spPr>
          <a:xfrm>
            <a:off x="5643111" y="3223401"/>
            <a:ext cx="1216325" cy="1216325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core 4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6A1FD33-1CBB-0A11-76B6-76F2BF9B74D0}"/>
              </a:ext>
            </a:extLst>
          </p:cNvPr>
          <p:cNvSpPr/>
          <p:nvPr/>
        </p:nvSpPr>
        <p:spPr>
          <a:xfrm>
            <a:off x="5643110" y="3292414"/>
            <a:ext cx="1216324" cy="37956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F73A39F-CA42-35E4-4543-CFB6CEBFFA3A}"/>
              </a:ext>
            </a:extLst>
          </p:cNvPr>
          <p:cNvSpPr/>
          <p:nvPr/>
        </p:nvSpPr>
        <p:spPr>
          <a:xfrm>
            <a:off x="7659552" y="1410962"/>
            <a:ext cx="1047624" cy="3028764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memory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009558A-0EB5-A10B-741B-CACD15E45F81}"/>
              </a:ext>
            </a:extLst>
          </p:cNvPr>
          <p:cNvCxnSpPr>
            <a:endCxn id="11" idx="1"/>
          </p:cNvCxnSpPr>
          <p:nvPr/>
        </p:nvCxnSpPr>
        <p:spPr>
          <a:xfrm>
            <a:off x="3860319" y="2924355"/>
            <a:ext cx="3799233" cy="989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950DA14-BA6F-8F0B-98AF-3E8806B45084}"/>
              </a:ext>
            </a:extLst>
          </p:cNvPr>
          <p:cNvCxnSpPr>
            <a:cxnSpLocks/>
          </p:cNvCxnSpPr>
          <p:nvPr/>
        </p:nvCxnSpPr>
        <p:spPr>
          <a:xfrm>
            <a:off x="5359877" y="1410962"/>
            <a:ext cx="0" cy="3125636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5CFC51E-4AF1-B8D6-8F3B-2DFECCE4659A}"/>
              </a:ext>
            </a:extLst>
          </p:cNvPr>
          <p:cNvCxnSpPr>
            <a:stCxn id="2" idx="3"/>
            <a:endCxn id="4" idx="1"/>
          </p:cNvCxnSpPr>
          <p:nvPr/>
        </p:nvCxnSpPr>
        <p:spPr>
          <a:xfrm flipV="1">
            <a:off x="5076645" y="2048772"/>
            <a:ext cx="566467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44BFF28-DD60-CD36-80F8-39F49B33507F}"/>
              </a:ext>
            </a:extLst>
          </p:cNvPr>
          <p:cNvCxnSpPr>
            <a:stCxn id="6" idx="3"/>
            <a:endCxn id="8" idx="1"/>
          </p:cNvCxnSpPr>
          <p:nvPr/>
        </p:nvCxnSpPr>
        <p:spPr>
          <a:xfrm flipV="1">
            <a:off x="5076644" y="3831564"/>
            <a:ext cx="566467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2C5174AB-DBBD-764B-72E1-45D7FC979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08362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0F21F-5388-61B6-BE6C-7EEE407B64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70449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Privileges describe the ability of a program or account to perform various types of operations.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Hardware and software may manage lower-level permissions for memory, I/O, and certain types of instructions.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Operating systems typically operate in privileged modes that allow the OS to perform functions not allowed by user programs. User programs request the OS to perform a privileged operation.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ABF6B67-473D-512F-0640-8ADB17D4D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1842077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34151-DF07-0053-3C88-F9B0B6B8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8284" y="12160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Storage is non-volatile--retained even when power is removed.</a:t>
            </a:r>
          </a:p>
          <a:p>
            <a:r>
              <a:rPr lang="en-US" dirty="0"/>
              <a:t>Solid-state drive (SSD).</a:t>
            </a:r>
          </a:p>
          <a:p>
            <a:r>
              <a:rPr lang="en-US" dirty="0"/>
              <a:t>Hard disk drive (HDD).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Some types of memory are volatile and lose values when power is removed. Some types of memory are non-volatile.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A232D45-B2B0-D84B-9025-958EA82D2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872548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1766F3D-64A5-2461-74BD-CF9E3CDE89B5}"/>
              </a:ext>
            </a:extLst>
          </p:cNvPr>
          <p:cNvSpPr/>
          <p:nvPr/>
        </p:nvSpPr>
        <p:spPr>
          <a:xfrm>
            <a:off x="4009130" y="3001991"/>
            <a:ext cx="4173747" cy="81088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operating system kernel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CEB753-59A1-D7B9-F6B4-D10F6096DAD4}"/>
              </a:ext>
            </a:extLst>
          </p:cNvPr>
          <p:cNvSpPr/>
          <p:nvPr/>
        </p:nvSpPr>
        <p:spPr>
          <a:xfrm>
            <a:off x="4009130" y="2191108"/>
            <a:ext cx="4173747" cy="810883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user interface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14C1BD-63BE-EE03-3DAA-CF9627303BAF}"/>
              </a:ext>
            </a:extLst>
          </p:cNvPr>
          <p:cNvSpPr/>
          <p:nvPr/>
        </p:nvSpPr>
        <p:spPr>
          <a:xfrm>
            <a:off x="4009129" y="1380225"/>
            <a:ext cx="4173747" cy="81088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application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8417F47-8544-4D03-31F3-299E0FA8F2C3}"/>
              </a:ext>
            </a:extLst>
          </p:cNvPr>
          <p:cNvSpPr/>
          <p:nvPr/>
        </p:nvSpPr>
        <p:spPr>
          <a:xfrm>
            <a:off x="4009126" y="4604898"/>
            <a:ext cx="4173747" cy="81088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hardware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0DE721-0DE6-A413-B870-7629CE56F330}"/>
              </a:ext>
            </a:extLst>
          </p:cNvPr>
          <p:cNvSpPr txBox="1"/>
          <p:nvPr/>
        </p:nvSpPr>
        <p:spPr>
          <a:xfrm>
            <a:off x="5646478" y="4235566"/>
            <a:ext cx="1081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hardware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B3575D2-5776-9736-75F8-61F23D2B43C3}"/>
              </a:ext>
            </a:extLst>
          </p:cNvPr>
          <p:cNvSpPr/>
          <p:nvPr/>
        </p:nvSpPr>
        <p:spPr>
          <a:xfrm>
            <a:off x="4009127" y="3812069"/>
            <a:ext cx="4173747" cy="810883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hardware abstraction layer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D2DA2D1-CF82-1D84-97A2-35255DB82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565274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7178D1C-6FAE-63B3-D3BA-B57895E8FEA3}"/>
              </a:ext>
            </a:extLst>
          </p:cNvPr>
          <p:cNvSpPr/>
          <p:nvPr/>
        </p:nvSpPr>
        <p:spPr>
          <a:xfrm>
            <a:off x="3659233" y="2064848"/>
            <a:ext cx="1362517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boot loader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349D302-1F03-0CA9-36E2-261BCA3F50BF}"/>
              </a:ext>
            </a:extLst>
          </p:cNvPr>
          <p:cNvCxnSpPr>
            <a:cxnSpLocks/>
            <a:stCxn id="2" idx="2"/>
          </p:cNvCxnSpPr>
          <p:nvPr/>
        </p:nvCxnSpPr>
        <p:spPr>
          <a:xfrm>
            <a:off x="4340492" y="2543243"/>
            <a:ext cx="0" cy="193780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3B0D4745-0E67-3972-5B60-3731DB091640}"/>
              </a:ext>
            </a:extLst>
          </p:cNvPr>
          <p:cNvSpPr/>
          <p:nvPr/>
        </p:nvSpPr>
        <p:spPr>
          <a:xfrm>
            <a:off x="4213325" y="2543243"/>
            <a:ext cx="254332" cy="68428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9964652C-1F73-DA0B-8F47-9AC247DF68CE}"/>
              </a:ext>
            </a:extLst>
          </p:cNvPr>
          <p:cNvCxnSpPr/>
          <p:nvPr/>
        </p:nvCxnSpPr>
        <p:spPr>
          <a:xfrm>
            <a:off x="2720610" y="2833913"/>
            <a:ext cx="0" cy="9022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Rectangle: Folded Corner 35">
            <a:extLst>
              <a:ext uri="{FF2B5EF4-FFF2-40B4-BE49-F238E27FC236}">
                <a16:creationId xmlns:a16="http://schemas.microsoft.com/office/drawing/2014/main" id="{DFC47EAE-7643-62A1-A81B-C711B48BC6F1}"/>
              </a:ext>
            </a:extLst>
          </p:cNvPr>
          <p:cNvSpPr/>
          <p:nvPr/>
        </p:nvSpPr>
        <p:spPr>
          <a:xfrm>
            <a:off x="1814303" y="3015581"/>
            <a:ext cx="793287" cy="448117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time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ADE1395-37DD-D82D-71CD-B819BA78FBF7}"/>
              </a:ext>
            </a:extLst>
          </p:cNvPr>
          <p:cNvCxnSpPr>
            <a:cxnSpLocks/>
          </p:cNvCxnSpPr>
          <p:nvPr/>
        </p:nvCxnSpPr>
        <p:spPr>
          <a:xfrm>
            <a:off x="4467657" y="3227532"/>
            <a:ext cx="14927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312F03FE-3742-0D5C-75C5-E26F6E58186A}"/>
              </a:ext>
            </a:extLst>
          </p:cNvPr>
          <p:cNvSpPr/>
          <p:nvPr/>
        </p:nvSpPr>
        <p:spPr>
          <a:xfrm>
            <a:off x="5406279" y="2064848"/>
            <a:ext cx="1362517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OS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6714E809-47EA-93C0-40E4-94619E05B183}"/>
              </a:ext>
            </a:extLst>
          </p:cNvPr>
          <p:cNvCxnSpPr>
            <a:cxnSpLocks/>
            <a:stCxn id="15" idx="2"/>
          </p:cNvCxnSpPr>
          <p:nvPr/>
        </p:nvCxnSpPr>
        <p:spPr>
          <a:xfrm>
            <a:off x="6087538" y="2543243"/>
            <a:ext cx="0" cy="193780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C52706B2-FB81-AF01-EE10-A0F65455CB7E}"/>
              </a:ext>
            </a:extLst>
          </p:cNvPr>
          <p:cNvSpPr/>
          <p:nvPr/>
        </p:nvSpPr>
        <p:spPr>
          <a:xfrm>
            <a:off x="5960370" y="3233586"/>
            <a:ext cx="254332" cy="10052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1617B25-D7F8-5500-6D98-8E766AA32856}"/>
              </a:ext>
            </a:extLst>
          </p:cNvPr>
          <p:cNvSpPr/>
          <p:nvPr/>
        </p:nvSpPr>
        <p:spPr>
          <a:xfrm>
            <a:off x="7153324" y="2064848"/>
            <a:ext cx="1362517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application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1DD00422-76CA-DAB7-4514-2B794478FC7B}"/>
              </a:ext>
            </a:extLst>
          </p:cNvPr>
          <p:cNvCxnSpPr>
            <a:cxnSpLocks/>
            <a:stCxn id="3" idx="2"/>
          </p:cNvCxnSpPr>
          <p:nvPr/>
        </p:nvCxnSpPr>
        <p:spPr>
          <a:xfrm>
            <a:off x="7834583" y="2543243"/>
            <a:ext cx="0" cy="193780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D07741CB-6FF4-F4D0-F8E0-CB28DFB93129}"/>
              </a:ext>
            </a:extLst>
          </p:cNvPr>
          <p:cNvSpPr/>
          <p:nvPr/>
        </p:nvSpPr>
        <p:spPr>
          <a:xfrm>
            <a:off x="7707416" y="3512143"/>
            <a:ext cx="254332" cy="68428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1C7C2EEB-7CB2-31C9-AC77-50D980A8E70B}"/>
              </a:ext>
            </a:extLst>
          </p:cNvPr>
          <p:cNvCxnSpPr>
            <a:cxnSpLocks/>
          </p:cNvCxnSpPr>
          <p:nvPr/>
        </p:nvCxnSpPr>
        <p:spPr>
          <a:xfrm>
            <a:off x="6214702" y="3515498"/>
            <a:ext cx="14927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2E579D-BBF4-715F-82C6-3B164C2EC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615697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7178D1C-6FAE-63B3-D3BA-B57895E8FEA3}"/>
              </a:ext>
            </a:extLst>
          </p:cNvPr>
          <p:cNvSpPr/>
          <p:nvPr/>
        </p:nvSpPr>
        <p:spPr>
          <a:xfrm>
            <a:off x="3721226" y="1915537"/>
            <a:ext cx="811456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349D302-1F03-0CA9-36E2-261BCA3F50BF}"/>
              </a:ext>
            </a:extLst>
          </p:cNvPr>
          <p:cNvCxnSpPr>
            <a:cxnSpLocks/>
            <a:stCxn id="2" idx="2"/>
          </p:cNvCxnSpPr>
          <p:nvPr/>
        </p:nvCxnSpPr>
        <p:spPr>
          <a:xfrm flipH="1">
            <a:off x="4120891" y="2393932"/>
            <a:ext cx="6063" cy="265236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3B0D4745-0E67-3972-5B60-3731DB091640}"/>
              </a:ext>
            </a:extLst>
          </p:cNvPr>
          <p:cNvSpPr/>
          <p:nvPr/>
        </p:nvSpPr>
        <p:spPr>
          <a:xfrm>
            <a:off x="4020985" y="2528527"/>
            <a:ext cx="233131" cy="6297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9964652C-1F73-DA0B-8F47-9AC247DF68CE}"/>
              </a:ext>
            </a:extLst>
          </p:cNvPr>
          <p:cNvCxnSpPr/>
          <p:nvPr/>
        </p:nvCxnSpPr>
        <p:spPr>
          <a:xfrm>
            <a:off x="2510100" y="2684602"/>
            <a:ext cx="0" cy="9022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Rectangle: Folded Corner 35">
            <a:extLst>
              <a:ext uri="{FF2B5EF4-FFF2-40B4-BE49-F238E27FC236}">
                <a16:creationId xmlns:a16="http://schemas.microsoft.com/office/drawing/2014/main" id="{DFC47EAE-7643-62A1-A81B-C711B48BC6F1}"/>
              </a:ext>
            </a:extLst>
          </p:cNvPr>
          <p:cNvSpPr/>
          <p:nvPr/>
        </p:nvSpPr>
        <p:spPr>
          <a:xfrm>
            <a:off x="1603793" y="2866270"/>
            <a:ext cx="793287" cy="448117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time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4CDDD40-359E-E277-A68F-3230E90DC0AF}"/>
              </a:ext>
            </a:extLst>
          </p:cNvPr>
          <p:cNvSpPr/>
          <p:nvPr/>
        </p:nvSpPr>
        <p:spPr>
          <a:xfrm>
            <a:off x="4799131" y="1915537"/>
            <a:ext cx="811456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8B73D54-56E5-B6B8-2792-262DEEF7B807}"/>
              </a:ext>
            </a:extLst>
          </p:cNvPr>
          <p:cNvCxnSpPr>
            <a:cxnSpLocks/>
            <a:stCxn id="6" idx="2"/>
          </p:cNvCxnSpPr>
          <p:nvPr/>
        </p:nvCxnSpPr>
        <p:spPr>
          <a:xfrm flipH="1">
            <a:off x="5198796" y="2393932"/>
            <a:ext cx="6063" cy="265236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1C283C7B-B52B-FCBF-4613-135CC70B15A6}"/>
              </a:ext>
            </a:extLst>
          </p:cNvPr>
          <p:cNvSpPr/>
          <p:nvPr/>
        </p:nvSpPr>
        <p:spPr>
          <a:xfrm>
            <a:off x="5904284" y="1915537"/>
            <a:ext cx="811456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ECD016AB-E7C8-314E-F9C8-9CEBCA30AC47}"/>
              </a:ext>
            </a:extLst>
          </p:cNvPr>
          <p:cNvCxnSpPr>
            <a:cxnSpLocks/>
            <a:stCxn id="16" idx="2"/>
          </p:cNvCxnSpPr>
          <p:nvPr/>
        </p:nvCxnSpPr>
        <p:spPr>
          <a:xfrm flipH="1">
            <a:off x="6303949" y="2393932"/>
            <a:ext cx="6063" cy="265236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09228605-5FAC-9850-03C5-1E47FFC92084}"/>
              </a:ext>
            </a:extLst>
          </p:cNvPr>
          <p:cNvSpPr/>
          <p:nvPr/>
        </p:nvSpPr>
        <p:spPr>
          <a:xfrm>
            <a:off x="7115405" y="1915534"/>
            <a:ext cx="811456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kernel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E3705422-6276-3DBD-6C5A-58D8E09A0EFD}"/>
              </a:ext>
            </a:extLst>
          </p:cNvPr>
          <p:cNvCxnSpPr>
            <a:cxnSpLocks/>
            <a:stCxn id="3" idx="2"/>
          </p:cNvCxnSpPr>
          <p:nvPr/>
        </p:nvCxnSpPr>
        <p:spPr>
          <a:xfrm flipH="1">
            <a:off x="7515070" y="2393929"/>
            <a:ext cx="6063" cy="265236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17AA132A-AAC2-7124-3F9B-DE9E4FA29F4D}"/>
              </a:ext>
            </a:extLst>
          </p:cNvPr>
          <p:cNvSpPr/>
          <p:nvPr/>
        </p:nvSpPr>
        <p:spPr>
          <a:xfrm>
            <a:off x="7375791" y="2393925"/>
            <a:ext cx="241427" cy="24343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E4B2B7A-71B7-165A-2EA0-01E0375E8D1D}"/>
              </a:ext>
            </a:extLst>
          </p:cNvPr>
          <p:cNvSpPr/>
          <p:nvPr/>
        </p:nvSpPr>
        <p:spPr>
          <a:xfrm>
            <a:off x="8193310" y="1915534"/>
            <a:ext cx="811456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timer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54D75CC-A703-2BB8-6C79-C012D5FC8EC4}"/>
              </a:ext>
            </a:extLst>
          </p:cNvPr>
          <p:cNvCxnSpPr>
            <a:cxnSpLocks/>
            <a:stCxn id="9" idx="2"/>
          </p:cNvCxnSpPr>
          <p:nvPr/>
        </p:nvCxnSpPr>
        <p:spPr>
          <a:xfrm flipH="1">
            <a:off x="8592975" y="2393929"/>
            <a:ext cx="6063" cy="265236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B6F5AB3C-D0F6-F075-20EE-24C999127DE2}"/>
              </a:ext>
            </a:extLst>
          </p:cNvPr>
          <p:cNvSpPr/>
          <p:nvPr/>
        </p:nvSpPr>
        <p:spPr>
          <a:xfrm>
            <a:off x="8472648" y="2393926"/>
            <a:ext cx="272505" cy="29067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1CACDCE-B18F-6584-5CA2-3B5BD9B0CBC3}"/>
              </a:ext>
            </a:extLst>
          </p:cNvPr>
          <p:cNvSpPr/>
          <p:nvPr/>
        </p:nvSpPr>
        <p:spPr>
          <a:xfrm>
            <a:off x="5076167" y="3405250"/>
            <a:ext cx="233131" cy="6297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ABAFA63-95E6-72E9-F261-760A34363EA0}"/>
              </a:ext>
            </a:extLst>
          </p:cNvPr>
          <p:cNvSpPr/>
          <p:nvPr/>
        </p:nvSpPr>
        <p:spPr>
          <a:xfrm>
            <a:off x="6197981" y="4198509"/>
            <a:ext cx="233131" cy="6297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C6717688-66AE-A93D-42EA-BD812F10E3C6}"/>
              </a:ext>
            </a:extLst>
          </p:cNvPr>
          <p:cNvCxnSpPr>
            <a:stCxn id="12" idx="1"/>
          </p:cNvCxnSpPr>
          <p:nvPr/>
        </p:nvCxnSpPr>
        <p:spPr>
          <a:xfrm flipH="1">
            <a:off x="7641460" y="2539264"/>
            <a:ext cx="83118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9C229A1-6DD2-57DE-A738-09C599060D99}"/>
              </a:ext>
            </a:extLst>
          </p:cNvPr>
          <p:cNvCxnSpPr/>
          <p:nvPr/>
        </p:nvCxnSpPr>
        <p:spPr>
          <a:xfrm flipH="1">
            <a:off x="4254116" y="2539264"/>
            <a:ext cx="312167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9FBD67E7-5CC5-9AA2-77EC-A617037D7DA3}"/>
              </a:ext>
            </a:extLst>
          </p:cNvPr>
          <p:cNvSpPr/>
          <p:nvPr/>
        </p:nvSpPr>
        <p:spPr>
          <a:xfrm>
            <a:off x="8472648" y="3158255"/>
            <a:ext cx="241427" cy="24699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1193FFB-F545-FC96-EE76-FDA924C556C8}"/>
              </a:ext>
            </a:extLst>
          </p:cNvPr>
          <p:cNvSpPr/>
          <p:nvPr/>
        </p:nvSpPr>
        <p:spPr>
          <a:xfrm>
            <a:off x="8445733" y="4020036"/>
            <a:ext cx="241427" cy="24699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F0D37367-1191-628B-5439-DE07BF902F45}"/>
              </a:ext>
            </a:extLst>
          </p:cNvPr>
          <p:cNvCxnSpPr>
            <a:cxnSpLocks/>
          </p:cNvCxnSpPr>
          <p:nvPr/>
        </p:nvCxnSpPr>
        <p:spPr>
          <a:xfrm flipH="1">
            <a:off x="4254116" y="3158255"/>
            <a:ext cx="3121675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7CE5C2E9-0A73-372B-7D12-66AB1FBE27C2}"/>
              </a:ext>
            </a:extLst>
          </p:cNvPr>
          <p:cNvCxnSpPr>
            <a:cxnSpLocks/>
          </p:cNvCxnSpPr>
          <p:nvPr/>
        </p:nvCxnSpPr>
        <p:spPr>
          <a:xfrm flipH="1">
            <a:off x="5309298" y="3405250"/>
            <a:ext cx="206649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E9057C5E-418B-5A07-2BD5-A467EC420462}"/>
              </a:ext>
            </a:extLst>
          </p:cNvPr>
          <p:cNvCxnSpPr>
            <a:stCxn id="27" idx="0"/>
          </p:cNvCxnSpPr>
          <p:nvPr/>
        </p:nvCxnSpPr>
        <p:spPr>
          <a:xfrm flipH="1">
            <a:off x="7644494" y="4020036"/>
            <a:ext cx="92195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818ECD1E-D7E8-B1D2-62E3-A16F85C74C76}"/>
              </a:ext>
            </a:extLst>
          </p:cNvPr>
          <p:cNvCxnSpPr>
            <a:cxnSpLocks/>
          </p:cNvCxnSpPr>
          <p:nvPr/>
        </p:nvCxnSpPr>
        <p:spPr>
          <a:xfrm flipH="1">
            <a:off x="5309298" y="4020036"/>
            <a:ext cx="2059657" cy="149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F6A49BE0-8519-F09D-9D63-825031F39BD0}"/>
              </a:ext>
            </a:extLst>
          </p:cNvPr>
          <p:cNvCxnSpPr>
            <a:cxnSpLocks/>
          </p:cNvCxnSpPr>
          <p:nvPr/>
        </p:nvCxnSpPr>
        <p:spPr>
          <a:xfrm flipH="1">
            <a:off x="6431112" y="4198509"/>
            <a:ext cx="93784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F7EDCE1-EEE7-E9C7-1179-7F8ED8E0BE57}"/>
              </a:ext>
            </a:extLst>
          </p:cNvPr>
          <p:cNvCxnSpPr>
            <a:cxnSpLocks/>
          </p:cNvCxnSpPr>
          <p:nvPr/>
        </p:nvCxnSpPr>
        <p:spPr>
          <a:xfrm>
            <a:off x="6437948" y="4828237"/>
            <a:ext cx="937843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1CBA8D29-5C9A-AF7B-8558-55BB3B791D41}"/>
              </a:ext>
            </a:extLst>
          </p:cNvPr>
          <p:cNvCxnSpPr/>
          <p:nvPr/>
        </p:nvCxnSpPr>
        <p:spPr>
          <a:xfrm flipH="1">
            <a:off x="7617218" y="3158255"/>
            <a:ext cx="83118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A08C75CE-B850-1400-6FC9-CCE05B6A0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2167397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8DE277-DC9F-40FF-A5D7-1544BC696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11309"/>
            <a:ext cx="10515600" cy="435133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/>
              <a:t>Scheduling determines the order in which programs are executed by the OS on the CPU.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Priority tells the OS the importance of execution of a program.</a:t>
            </a:r>
          </a:p>
          <a:p>
            <a:r>
              <a:rPr lang="en-US" dirty="0"/>
              <a:t>Static priority does not change during execution.</a:t>
            </a:r>
          </a:p>
          <a:p>
            <a:r>
              <a:rPr lang="en-US" dirty="0"/>
              <a:t>Dynamic priority can change during execution.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Context switching moves program information out of the CPU and brings in another program.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Preemption stops execution of a program so that the OS can switch context to another program.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Cooperative multitasking provides context switching but without preemption. Programs voluntarily return execution to the OS.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D10F635-4E21-AF77-1656-CF78E1AFE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2837960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807F6EE-0056-F8C9-CE23-3ADAFCAEBC54}"/>
              </a:ext>
            </a:extLst>
          </p:cNvPr>
          <p:cNvSpPr txBox="1"/>
          <p:nvPr/>
        </p:nvSpPr>
        <p:spPr>
          <a:xfrm>
            <a:off x="2278430" y="1294590"/>
            <a:ext cx="6250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The quick brown fox jumps over the lazy dog.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C7EBF57-E0CB-CF73-AB43-B4A64C35A530}"/>
              </a:ext>
            </a:extLst>
          </p:cNvPr>
          <p:cNvCxnSpPr/>
          <p:nvPr/>
        </p:nvCxnSpPr>
        <p:spPr>
          <a:xfrm flipV="1">
            <a:off x="2429821" y="1663922"/>
            <a:ext cx="0" cy="5390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CAD0131B-7FE9-B58F-7A55-86F2143CF305}"/>
              </a:ext>
            </a:extLst>
          </p:cNvPr>
          <p:cNvSpPr txBox="1"/>
          <p:nvPr/>
        </p:nvSpPr>
        <p:spPr>
          <a:xfrm>
            <a:off x="2326875" y="2342214"/>
            <a:ext cx="772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byte 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7E87E1A-51BA-5801-CB5E-F5FF49D25427}"/>
              </a:ext>
            </a:extLst>
          </p:cNvPr>
          <p:cNvSpPr/>
          <p:nvPr/>
        </p:nvSpPr>
        <p:spPr>
          <a:xfrm>
            <a:off x="2278430" y="3314082"/>
            <a:ext cx="2183055" cy="523844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jumps over the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4931267-0181-9979-B22E-2BCDEB680CD7}"/>
              </a:ext>
            </a:extLst>
          </p:cNvPr>
          <p:cNvSpPr/>
          <p:nvPr/>
        </p:nvSpPr>
        <p:spPr>
          <a:xfrm>
            <a:off x="5004472" y="3314082"/>
            <a:ext cx="2183055" cy="523844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The quick brown fox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CB03902-2F0A-C970-1F38-BC62BB503CBF}"/>
              </a:ext>
            </a:extLst>
          </p:cNvPr>
          <p:cNvSpPr/>
          <p:nvPr/>
        </p:nvSpPr>
        <p:spPr>
          <a:xfrm>
            <a:off x="7733542" y="3314082"/>
            <a:ext cx="2183055" cy="523844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lazy dog.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38EBC75-EE37-0DAA-269D-9D429BDC82E7}"/>
              </a:ext>
            </a:extLst>
          </p:cNvPr>
          <p:cNvSpPr/>
          <p:nvPr/>
        </p:nvSpPr>
        <p:spPr>
          <a:xfrm>
            <a:off x="2278430" y="4582799"/>
            <a:ext cx="2064970" cy="687314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name: typing.txt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B1D8DED-3ACC-6AC3-075D-5C583FE70DD8}"/>
              </a:ext>
            </a:extLst>
          </p:cNvPr>
          <p:cNvSpPr/>
          <p:nvPr/>
        </p:nvSpPr>
        <p:spPr>
          <a:xfrm>
            <a:off x="4343400" y="4582799"/>
            <a:ext cx="1028448" cy="687314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seg 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DF3FFD4-A6FB-2C7F-CCEE-BDE35FA73EA6}"/>
              </a:ext>
            </a:extLst>
          </p:cNvPr>
          <p:cNvSpPr/>
          <p:nvPr/>
        </p:nvSpPr>
        <p:spPr>
          <a:xfrm>
            <a:off x="5371848" y="4582798"/>
            <a:ext cx="1028448" cy="687314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seg 1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30ECF8C-B08A-7ED3-E52B-099972AE0435}"/>
              </a:ext>
            </a:extLst>
          </p:cNvPr>
          <p:cNvSpPr/>
          <p:nvPr/>
        </p:nvSpPr>
        <p:spPr>
          <a:xfrm>
            <a:off x="6400296" y="4582798"/>
            <a:ext cx="1028448" cy="687314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seg 2</a:t>
            </a:r>
          </a:p>
        </p:txBody>
      </p: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ED25E58B-3226-10A4-B33E-4C8C999B7248}"/>
              </a:ext>
            </a:extLst>
          </p:cNvPr>
          <p:cNvCxnSpPr>
            <a:stCxn id="10" idx="0"/>
            <a:endCxn id="7" idx="2"/>
          </p:cNvCxnSpPr>
          <p:nvPr/>
        </p:nvCxnSpPr>
        <p:spPr>
          <a:xfrm rot="5400000" flipH="1" flipV="1">
            <a:off x="5104376" y="3591175"/>
            <a:ext cx="744873" cy="123837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FBAD3B21-653F-A1EA-037A-1308D6C53109}"/>
              </a:ext>
            </a:extLst>
          </p:cNvPr>
          <p:cNvCxnSpPr>
            <a:stCxn id="11" idx="0"/>
            <a:endCxn id="6" idx="2"/>
          </p:cNvCxnSpPr>
          <p:nvPr/>
        </p:nvCxnSpPr>
        <p:spPr>
          <a:xfrm rot="16200000" flipV="1">
            <a:off x="4255579" y="2952305"/>
            <a:ext cx="744872" cy="2516114"/>
          </a:xfrm>
          <a:prstGeom prst="bentConnector3">
            <a:avLst>
              <a:gd name="adj1" fmla="val 23985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id="{3B902CB0-5D29-08BE-778E-6E72A44FF007}"/>
              </a:ext>
            </a:extLst>
          </p:cNvPr>
          <p:cNvCxnSpPr>
            <a:stCxn id="12" idx="0"/>
            <a:endCxn id="8" idx="2"/>
          </p:cNvCxnSpPr>
          <p:nvPr/>
        </p:nvCxnSpPr>
        <p:spPr>
          <a:xfrm rot="5400000" flipH="1" flipV="1">
            <a:off x="7497359" y="3255087"/>
            <a:ext cx="744872" cy="191055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8F923E2-DBD1-2274-47C1-9F376798F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870069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1766F3D-64A5-2461-74BD-CF9E3CDE89B5}"/>
              </a:ext>
            </a:extLst>
          </p:cNvPr>
          <p:cNvSpPr/>
          <p:nvPr/>
        </p:nvSpPr>
        <p:spPr>
          <a:xfrm>
            <a:off x="3917830" y="3769742"/>
            <a:ext cx="4173747" cy="81088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operating system kernel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CEB753-59A1-D7B9-F6B4-D10F6096DAD4}"/>
              </a:ext>
            </a:extLst>
          </p:cNvPr>
          <p:cNvSpPr/>
          <p:nvPr/>
        </p:nvSpPr>
        <p:spPr>
          <a:xfrm>
            <a:off x="3917830" y="2958859"/>
            <a:ext cx="4173747" cy="810883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user interface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14C1BD-63BE-EE03-3DAA-CF9627303BAF}"/>
              </a:ext>
            </a:extLst>
          </p:cNvPr>
          <p:cNvSpPr/>
          <p:nvPr/>
        </p:nvSpPr>
        <p:spPr>
          <a:xfrm>
            <a:off x="3917829" y="2147976"/>
            <a:ext cx="4173747" cy="81088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application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90448FF-03E1-9076-BE50-FB8E2DF32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777975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807F6EE-0056-F8C9-CE23-3ADAFCAEBC54}"/>
              </a:ext>
            </a:extLst>
          </p:cNvPr>
          <p:cNvSpPr txBox="1"/>
          <p:nvPr/>
        </p:nvSpPr>
        <p:spPr>
          <a:xfrm>
            <a:off x="1286393" y="1320469"/>
            <a:ext cx="6250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The quick brown fox jumps over the lazy dog.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57547B7-2C15-1701-7DC3-439990C2631B}"/>
              </a:ext>
            </a:extLst>
          </p:cNvPr>
          <p:cNvGrpSpPr/>
          <p:nvPr/>
        </p:nvGrpSpPr>
        <p:grpSpPr>
          <a:xfrm>
            <a:off x="1286393" y="4608677"/>
            <a:ext cx="5150314" cy="687315"/>
            <a:chOff x="1286393" y="4608677"/>
            <a:chExt cx="5150314" cy="68731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38EBC75-EE37-0DAA-269D-9D429BDC82E7}"/>
                </a:ext>
              </a:extLst>
            </p:cNvPr>
            <p:cNvSpPr/>
            <p:nvPr/>
          </p:nvSpPr>
          <p:spPr>
            <a:xfrm>
              <a:off x="1286393" y="4608678"/>
              <a:ext cx="2064970" cy="687314"/>
            </a:xfrm>
            <a:prstGeom prst="rect">
              <a:avLst/>
            </a:prstGeom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name: typing.txt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B1D8DED-3ACC-6AC3-075D-5C583FE70DD8}"/>
                </a:ext>
              </a:extLst>
            </p:cNvPr>
            <p:cNvSpPr/>
            <p:nvPr/>
          </p:nvSpPr>
          <p:spPr>
            <a:xfrm>
              <a:off x="3351363" y="4608678"/>
              <a:ext cx="1028448" cy="687314"/>
            </a:xfrm>
            <a:prstGeom prst="rect">
              <a:avLst/>
            </a:prstGeom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seg 0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DF3FFD4-A6FB-2C7F-CCEE-BDE35FA73EA6}"/>
                </a:ext>
              </a:extLst>
            </p:cNvPr>
            <p:cNvSpPr/>
            <p:nvPr/>
          </p:nvSpPr>
          <p:spPr>
            <a:xfrm>
              <a:off x="4379811" y="4608677"/>
              <a:ext cx="1028448" cy="687314"/>
            </a:xfrm>
            <a:prstGeom prst="rect">
              <a:avLst/>
            </a:prstGeom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seg 1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30ECF8C-B08A-7ED3-E52B-099972AE0435}"/>
                </a:ext>
              </a:extLst>
            </p:cNvPr>
            <p:cNvSpPr/>
            <p:nvPr/>
          </p:nvSpPr>
          <p:spPr>
            <a:xfrm>
              <a:off x="5408259" y="4608677"/>
              <a:ext cx="1028448" cy="687314"/>
            </a:xfrm>
            <a:prstGeom prst="rect">
              <a:avLst/>
            </a:prstGeom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seg 2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427EACEF-82C0-989F-E596-55842AFD15FD}"/>
              </a:ext>
            </a:extLst>
          </p:cNvPr>
          <p:cNvGrpSpPr/>
          <p:nvPr/>
        </p:nvGrpSpPr>
        <p:grpSpPr>
          <a:xfrm>
            <a:off x="3865588" y="3339961"/>
            <a:ext cx="2329902" cy="1268717"/>
            <a:chOff x="3865588" y="3339961"/>
            <a:chExt cx="2329902" cy="126871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4931267-0181-9979-B22E-2BCDEB680CD7}"/>
                </a:ext>
              </a:extLst>
            </p:cNvPr>
            <p:cNvSpPr/>
            <p:nvPr/>
          </p:nvSpPr>
          <p:spPr>
            <a:xfrm>
              <a:off x="4012435" y="3339961"/>
              <a:ext cx="2183055" cy="523844"/>
            </a:xfrm>
            <a:prstGeom prst="rect">
              <a:avLst/>
            </a:prstGeom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The quick brown fox</a:t>
              </a:r>
            </a:p>
          </p:txBody>
        </p:sp>
        <p:cxnSp>
          <p:nvCxnSpPr>
            <p:cNvPr id="14" name="Connector: Elbow 13">
              <a:extLst>
                <a:ext uri="{FF2B5EF4-FFF2-40B4-BE49-F238E27FC236}">
                  <a16:creationId xmlns:a16="http://schemas.microsoft.com/office/drawing/2014/main" id="{ED25E58B-3226-10A4-B33E-4C8C999B7248}"/>
                </a:ext>
              </a:extLst>
            </p:cNvPr>
            <p:cNvCxnSpPr>
              <a:stCxn id="10" idx="0"/>
              <a:endCxn id="7" idx="2"/>
            </p:cNvCxnSpPr>
            <p:nvPr/>
          </p:nvCxnSpPr>
          <p:spPr>
            <a:xfrm rot="5400000" flipH="1" flipV="1">
              <a:off x="4112339" y="3617054"/>
              <a:ext cx="744873" cy="1238376"/>
            </a:xfrm>
            <a:prstGeom prst="bentConnector3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38252F47-EC39-FF73-1111-426A28F6DD20}"/>
              </a:ext>
            </a:extLst>
          </p:cNvPr>
          <p:cNvSpPr txBox="1"/>
          <p:nvPr/>
        </p:nvSpPr>
        <p:spPr>
          <a:xfrm>
            <a:off x="1286393" y="2145549"/>
            <a:ext cx="6664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The quick brown fox surprises the watchful dog.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7E5DE33-4626-2984-56A8-BB4A9A3C0D36}"/>
              </a:ext>
            </a:extLst>
          </p:cNvPr>
          <p:cNvGrpSpPr/>
          <p:nvPr/>
        </p:nvGrpSpPr>
        <p:grpSpPr>
          <a:xfrm>
            <a:off x="2710980" y="2665498"/>
            <a:ext cx="2183056" cy="1943179"/>
            <a:chOff x="2710980" y="2665498"/>
            <a:chExt cx="2183056" cy="1943179"/>
          </a:xfrm>
        </p:grpSpPr>
        <p:cxnSp>
          <p:nvCxnSpPr>
            <p:cNvPr id="16" name="Connector: Elbow 15">
              <a:extLst>
                <a:ext uri="{FF2B5EF4-FFF2-40B4-BE49-F238E27FC236}">
                  <a16:creationId xmlns:a16="http://schemas.microsoft.com/office/drawing/2014/main" id="{FBAD3B21-653F-A1EA-037A-1308D6C53109}"/>
                </a:ext>
              </a:extLst>
            </p:cNvPr>
            <p:cNvCxnSpPr>
              <a:cxnSpLocks/>
              <a:stCxn id="11" idx="0"/>
              <a:endCxn id="13" idx="2"/>
            </p:cNvCxnSpPr>
            <p:nvPr/>
          </p:nvCxnSpPr>
          <p:spPr>
            <a:xfrm rot="16200000" flipV="1">
              <a:off x="3638605" y="3353246"/>
              <a:ext cx="1419335" cy="1091527"/>
            </a:xfrm>
            <a:prstGeom prst="bentConnector3">
              <a:avLst>
                <a:gd name="adj1" fmla="val 42707"/>
              </a:avLst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F649A19-D11A-73AF-8A6A-347B7AE24F11}"/>
                </a:ext>
              </a:extLst>
            </p:cNvPr>
            <p:cNvSpPr/>
            <p:nvPr/>
          </p:nvSpPr>
          <p:spPr>
            <a:xfrm>
              <a:off x="2710980" y="2665498"/>
              <a:ext cx="2183055" cy="523844"/>
            </a:xfrm>
            <a:prstGeom prst="rect">
              <a:avLst/>
            </a:prstGeom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surprises the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21A34692-4BB8-63D5-E68C-A24E04BA36D4}"/>
              </a:ext>
            </a:extLst>
          </p:cNvPr>
          <p:cNvGrpSpPr/>
          <p:nvPr/>
        </p:nvGrpSpPr>
        <p:grpSpPr>
          <a:xfrm>
            <a:off x="5922483" y="2665498"/>
            <a:ext cx="5560300" cy="1943180"/>
            <a:chOff x="5922483" y="2665498"/>
            <a:chExt cx="5560300" cy="1943180"/>
          </a:xfrm>
        </p:grpSpPr>
        <p:cxnSp>
          <p:nvCxnSpPr>
            <p:cNvPr id="19" name="Connector: Elbow 18">
              <a:extLst>
                <a:ext uri="{FF2B5EF4-FFF2-40B4-BE49-F238E27FC236}">
                  <a16:creationId xmlns:a16="http://schemas.microsoft.com/office/drawing/2014/main" id="{3B902CB0-5D29-08BE-778E-6E72A44FF007}"/>
                </a:ext>
              </a:extLst>
            </p:cNvPr>
            <p:cNvCxnSpPr>
              <a:cxnSpLocks/>
              <a:stCxn id="12" idx="0"/>
              <a:endCxn id="15" idx="2"/>
            </p:cNvCxnSpPr>
            <p:nvPr/>
          </p:nvCxnSpPr>
          <p:spPr>
            <a:xfrm rot="5400000" flipH="1" flipV="1">
              <a:off x="7447202" y="1664624"/>
              <a:ext cx="1419335" cy="4468773"/>
            </a:xfrm>
            <a:prstGeom prst="bentConnector3">
              <a:avLst>
                <a:gd name="adj1" fmla="val 41491"/>
              </a:avLst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6E44E00-2490-7356-55C2-CF4BA6FD046E}"/>
                </a:ext>
              </a:extLst>
            </p:cNvPr>
            <p:cNvSpPr/>
            <p:nvPr/>
          </p:nvSpPr>
          <p:spPr>
            <a:xfrm>
              <a:off x="9299728" y="2665498"/>
              <a:ext cx="2183055" cy="523844"/>
            </a:xfrm>
            <a:prstGeom prst="rect">
              <a:avLst/>
            </a:prstGeom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watchful dog.</a:t>
              </a:r>
            </a:p>
          </p:txBody>
        </p:sp>
      </p:grpSp>
      <p:sp>
        <p:nvSpPr>
          <p:cNvPr id="17" name="Arrow: Down 16">
            <a:extLst>
              <a:ext uri="{FF2B5EF4-FFF2-40B4-BE49-F238E27FC236}">
                <a16:creationId xmlns:a16="http://schemas.microsoft.com/office/drawing/2014/main" id="{9B6ABF99-039E-5B01-FFC3-9AB674012185}"/>
              </a:ext>
            </a:extLst>
          </p:cNvPr>
          <p:cNvSpPr/>
          <p:nvPr/>
        </p:nvSpPr>
        <p:spPr>
          <a:xfrm>
            <a:off x="4157547" y="1771536"/>
            <a:ext cx="654456" cy="369332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C139115-99B6-FC3C-F5C4-D5DEFF2D2F28}"/>
              </a:ext>
            </a:extLst>
          </p:cNvPr>
          <p:cNvGrpSpPr/>
          <p:nvPr/>
        </p:nvGrpSpPr>
        <p:grpSpPr>
          <a:xfrm>
            <a:off x="1286393" y="3339961"/>
            <a:ext cx="3607642" cy="1268716"/>
            <a:chOff x="1286393" y="3339961"/>
            <a:chExt cx="3607642" cy="1268716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7E87E1A-51BA-5801-CB5E-F5FF49D25427}"/>
                </a:ext>
              </a:extLst>
            </p:cNvPr>
            <p:cNvSpPr/>
            <p:nvPr/>
          </p:nvSpPr>
          <p:spPr>
            <a:xfrm>
              <a:off x="1286393" y="3339961"/>
              <a:ext cx="2183055" cy="523844"/>
            </a:xfrm>
            <a:prstGeom prst="rect">
              <a:avLst/>
            </a:prstGeom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jumps over the</a:t>
              </a:r>
            </a:p>
          </p:txBody>
        </p:sp>
        <p:cxnSp>
          <p:nvCxnSpPr>
            <p:cNvPr id="23" name="Connector: Elbow 22">
              <a:extLst>
                <a:ext uri="{FF2B5EF4-FFF2-40B4-BE49-F238E27FC236}">
                  <a16:creationId xmlns:a16="http://schemas.microsoft.com/office/drawing/2014/main" id="{DFF137FE-4D57-FC1A-F32A-164ED10ED44E}"/>
                </a:ext>
              </a:extLst>
            </p:cNvPr>
            <p:cNvCxnSpPr>
              <a:cxnSpLocks/>
              <a:stCxn id="11" idx="0"/>
              <a:endCxn id="6" idx="2"/>
            </p:cNvCxnSpPr>
            <p:nvPr/>
          </p:nvCxnSpPr>
          <p:spPr>
            <a:xfrm rot="16200000" flipV="1">
              <a:off x="3263542" y="2978184"/>
              <a:ext cx="744872" cy="2516114"/>
            </a:xfrm>
            <a:prstGeom prst="bentConnector3">
              <a:avLst>
                <a:gd name="adj1" fmla="val 64332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6929D7C5-EEC8-1728-D760-2F04A6DA5C94}"/>
              </a:ext>
            </a:extLst>
          </p:cNvPr>
          <p:cNvGrpSpPr/>
          <p:nvPr/>
        </p:nvGrpSpPr>
        <p:grpSpPr>
          <a:xfrm>
            <a:off x="5922483" y="3339961"/>
            <a:ext cx="3002077" cy="1268716"/>
            <a:chOff x="5922483" y="3339961"/>
            <a:chExt cx="3002077" cy="1268716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CB03902-2F0A-C970-1F38-BC62BB503CBF}"/>
                </a:ext>
              </a:extLst>
            </p:cNvPr>
            <p:cNvSpPr/>
            <p:nvPr/>
          </p:nvSpPr>
          <p:spPr>
            <a:xfrm>
              <a:off x="6741505" y="3339961"/>
              <a:ext cx="2183055" cy="523844"/>
            </a:xfrm>
            <a:prstGeom prst="rect">
              <a:avLst/>
            </a:prstGeom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lazy dog.</a:t>
              </a:r>
            </a:p>
          </p:txBody>
        </p:sp>
        <p:cxnSp>
          <p:nvCxnSpPr>
            <p:cNvPr id="28" name="Connector: Elbow 27">
              <a:extLst>
                <a:ext uri="{FF2B5EF4-FFF2-40B4-BE49-F238E27FC236}">
                  <a16:creationId xmlns:a16="http://schemas.microsoft.com/office/drawing/2014/main" id="{3BDE83D7-F7C4-E9EC-A2AC-9EA137D45221}"/>
                </a:ext>
              </a:extLst>
            </p:cNvPr>
            <p:cNvCxnSpPr>
              <a:stCxn id="12" idx="0"/>
              <a:endCxn id="8" idx="2"/>
            </p:cNvCxnSpPr>
            <p:nvPr/>
          </p:nvCxnSpPr>
          <p:spPr>
            <a:xfrm rot="5400000" flipH="1" flipV="1">
              <a:off x="6505322" y="3280966"/>
              <a:ext cx="744872" cy="1910550"/>
            </a:xfrm>
            <a:prstGeom prst="bentConnector3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FF2E6808-710C-2C29-36EC-E57EC2447375}"/>
              </a:ext>
            </a:extLst>
          </p:cNvPr>
          <p:cNvGrpSpPr/>
          <p:nvPr/>
        </p:nvGrpSpPr>
        <p:grpSpPr>
          <a:xfrm>
            <a:off x="1619453" y="3339959"/>
            <a:ext cx="1469499" cy="559050"/>
            <a:chOff x="1619453" y="3339959"/>
            <a:chExt cx="1469499" cy="559050"/>
          </a:xfrm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765AA461-5383-5A8F-DB27-E9A84C8AF77F}"/>
                </a:ext>
              </a:extLst>
            </p:cNvPr>
            <p:cNvCxnSpPr>
              <a:cxnSpLocks/>
            </p:cNvCxnSpPr>
            <p:nvPr/>
          </p:nvCxnSpPr>
          <p:spPr>
            <a:xfrm>
              <a:off x="1619453" y="3339959"/>
              <a:ext cx="1450001" cy="55905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08DA5E2E-94F6-C3A8-2565-E6B80F9D1E7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19453" y="3339959"/>
              <a:ext cx="1469499" cy="55905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D9A702F-BBEB-1325-6B5C-78DC85C48191}"/>
              </a:ext>
            </a:extLst>
          </p:cNvPr>
          <p:cNvGrpSpPr/>
          <p:nvPr/>
        </p:nvGrpSpPr>
        <p:grpSpPr>
          <a:xfrm>
            <a:off x="7006947" y="3329805"/>
            <a:ext cx="1469499" cy="559050"/>
            <a:chOff x="1619453" y="3339959"/>
            <a:chExt cx="1469499" cy="559050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A66E8411-E661-13F8-8FAD-9B21C4A4CA1E}"/>
                </a:ext>
              </a:extLst>
            </p:cNvPr>
            <p:cNvCxnSpPr>
              <a:cxnSpLocks/>
            </p:cNvCxnSpPr>
            <p:nvPr/>
          </p:nvCxnSpPr>
          <p:spPr>
            <a:xfrm>
              <a:off x="1619453" y="3339959"/>
              <a:ext cx="1450001" cy="55905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6A08B71D-6BA9-195D-8AE7-E25462D88E2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19453" y="3339959"/>
              <a:ext cx="1469499" cy="55905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08911C41-0994-341D-C09E-12519A43B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457699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0B50F6C-1FCD-5372-36A1-9784F6053FA4}"/>
              </a:ext>
            </a:extLst>
          </p:cNvPr>
          <p:cNvSpPr/>
          <p:nvPr/>
        </p:nvSpPr>
        <p:spPr>
          <a:xfrm>
            <a:off x="5387910" y="931709"/>
            <a:ext cx="1162682" cy="71961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553F9E1-570F-87AD-C243-9EC4F4BD2D6A}"/>
              </a:ext>
            </a:extLst>
          </p:cNvPr>
          <p:cNvSpPr/>
          <p:nvPr/>
        </p:nvSpPr>
        <p:spPr>
          <a:xfrm>
            <a:off x="3832622" y="931709"/>
            <a:ext cx="1040560" cy="71961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root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9E0A3C2-ECC9-2AD4-028A-C300A3FD6635}"/>
              </a:ext>
            </a:extLst>
          </p:cNvPr>
          <p:cNvSpPr/>
          <p:nvPr/>
        </p:nvSpPr>
        <p:spPr>
          <a:xfrm>
            <a:off x="4352902" y="2616184"/>
            <a:ext cx="1162682" cy="71961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85D15CE-C5DC-251E-17F0-B88C2C3679AB}"/>
              </a:ext>
            </a:extLst>
          </p:cNvPr>
          <p:cNvSpPr/>
          <p:nvPr/>
        </p:nvSpPr>
        <p:spPr>
          <a:xfrm>
            <a:off x="3832622" y="4300659"/>
            <a:ext cx="1162682" cy="71961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6035EE8-188E-5765-3758-7A233A5DB0C1}"/>
              </a:ext>
            </a:extLst>
          </p:cNvPr>
          <p:cNvSpPr/>
          <p:nvPr/>
        </p:nvSpPr>
        <p:spPr>
          <a:xfrm>
            <a:off x="6842775" y="2616184"/>
            <a:ext cx="1162682" cy="71961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0B2C9F0-0F29-89A1-C0A8-72F2C6C4E026}"/>
              </a:ext>
            </a:extLst>
          </p:cNvPr>
          <p:cNvCxnSpPr>
            <a:stCxn id="3" idx="3"/>
            <a:endCxn id="2" idx="1"/>
          </p:cNvCxnSpPr>
          <p:nvPr/>
        </p:nvCxnSpPr>
        <p:spPr>
          <a:xfrm>
            <a:off x="4873182" y="1291515"/>
            <a:ext cx="51472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73C4FEF3-DBBF-5320-30D1-9DF434935280}"/>
              </a:ext>
            </a:extLst>
          </p:cNvPr>
          <p:cNvCxnSpPr>
            <a:stCxn id="2" idx="2"/>
            <a:endCxn id="4" idx="0"/>
          </p:cNvCxnSpPr>
          <p:nvPr/>
        </p:nvCxnSpPr>
        <p:spPr>
          <a:xfrm rot="5400000">
            <a:off x="4969315" y="1616248"/>
            <a:ext cx="964864" cy="103500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CB702FBD-989F-6AF8-881C-1A30CEEE32DB}"/>
              </a:ext>
            </a:extLst>
          </p:cNvPr>
          <p:cNvCxnSpPr>
            <a:stCxn id="2" idx="2"/>
            <a:endCxn id="6" idx="0"/>
          </p:cNvCxnSpPr>
          <p:nvPr/>
        </p:nvCxnSpPr>
        <p:spPr>
          <a:xfrm rot="16200000" flipH="1">
            <a:off x="6214251" y="1406319"/>
            <a:ext cx="964864" cy="1454865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DA986D5D-A761-B958-BF5D-DD8D527F2F74}"/>
              </a:ext>
            </a:extLst>
          </p:cNvPr>
          <p:cNvCxnSpPr>
            <a:stCxn id="4" idx="2"/>
            <a:endCxn id="5" idx="0"/>
          </p:cNvCxnSpPr>
          <p:nvPr/>
        </p:nvCxnSpPr>
        <p:spPr>
          <a:xfrm rot="5400000">
            <a:off x="4191671" y="3558087"/>
            <a:ext cx="964864" cy="52028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71304BA5-9FBA-08BA-AD9F-0FD81D6521DE}"/>
              </a:ext>
            </a:extLst>
          </p:cNvPr>
          <p:cNvSpPr/>
          <p:nvPr/>
        </p:nvSpPr>
        <p:spPr>
          <a:xfrm>
            <a:off x="3832622" y="5020270"/>
            <a:ext cx="1162682" cy="48343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typing.txt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5823661-EFA0-C512-4E15-69DA5951D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449929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7178D1C-6FAE-63B3-D3BA-B57895E8FEA3}"/>
              </a:ext>
            </a:extLst>
          </p:cNvPr>
          <p:cNvSpPr/>
          <p:nvPr/>
        </p:nvSpPr>
        <p:spPr>
          <a:xfrm>
            <a:off x="5570300" y="1912505"/>
            <a:ext cx="1053679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driver A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349D302-1F03-0CA9-36E2-261BCA3F50BF}"/>
              </a:ext>
            </a:extLst>
          </p:cNvPr>
          <p:cNvCxnSpPr>
            <a:cxnSpLocks/>
            <a:stCxn id="2" idx="2"/>
          </p:cNvCxnSpPr>
          <p:nvPr/>
        </p:nvCxnSpPr>
        <p:spPr>
          <a:xfrm flipH="1">
            <a:off x="6085022" y="2390900"/>
            <a:ext cx="12118" cy="265236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3B0D4745-0E67-3972-5B60-3731DB091640}"/>
              </a:ext>
            </a:extLst>
          </p:cNvPr>
          <p:cNvSpPr/>
          <p:nvPr/>
        </p:nvSpPr>
        <p:spPr>
          <a:xfrm>
            <a:off x="5951799" y="2608901"/>
            <a:ext cx="266449" cy="47839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9964652C-1F73-DA0B-8F47-9AC247DF68CE}"/>
              </a:ext>
            </a:extLst>
          </p:cNvPr>
          <p:cNvCxnSpPr/>
          <p:nvPr/>
        </p:nvCxnSpPr>
        <p:spPr>
          <a:xfrm>
            <a:off x="3389226" y="2785028"/>
            <a:ext cx="0" cy="9022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Rectangle: Folded Corner 35">
            <a:extLst>
              <a:ext uri="{FF2B5EF4-FFF2-40B4-BE49-F238E27FC236}">
                <a16:creationId xmlns:a16="http://schemas.microsoft.com/office/drawing/2014/main" id="{DFC47EAE-7643-62A1-A81B-C711B48BC6F1}"/>
              </a:ext>
            </a:extLst>
          </p:cNvPr>
          <p:cNvSpPr/>
          <p:nvPr/>
        </p:nvSpPr>
        <p:spPr>
          <a:xfrm>
            <a:off x="2482919" y="2966696"/>
            <a:ext cx="793287" cy="448117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time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5634262-58F5-16A2-D259-9523F6F7EAF0}"/>
              </a:ext>
            </a:extLst>
          </p:cNvPr>
          <p:cNvSpPr/>
          <p:nvPr/>
        </p:nvSpPr>
        <p:spPr>
          <a:xfrm>
            <a:off x="6927770" y="1912505"/>
            <a:ext cx="1053679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device A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EF43235-E648-0ABE-9F84-66B9169F9EF0}"/>
              </a:ext>
            </a:extLst>
          </p:cNvPr>
          <p:cNvCxnSpPr>
            <a:cxnSpLocks/>
            <a:stCxn id="9" idx="2"/>
          </p:cNvCxnSpPr>
          <p:nvPr/>
        </p:nvCxnSpPr>
        <p:spPr>
          <a:xfrm flipH="1">
            <a:off x="7442492" y="2390900"/>
            <a:ext cx="12118" cy="265236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D1F48EF3-3474-DAB9-1BA0-F4606F516790}"/>
              </a:ext>
            </a:extLst>
          </p:cNvPr>
          <p:cNvSpPr/>
          <p:nvPr/>
        </p:nvSpPr>
        <p:spPr>
          <a:xfrm>
            <a:off x="7330971" y="2785028"/>
            <a:ext cx="242214" cy="22406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1248754D-82B2-9564-BAD4-0E52F3DC4F51}"/>
              </a:ext>
            </a:extLst>
          </p:cNvPr>
          <p:cNvCxnSpPr>
            <a:cxnSpLocks/>
          </p:cNvCxnSpPr>
          <p:nvPr/>
        </p:nvCxnSpPr>
        <p:spPr>
          <a:xfrm>
            <a:off x="6212188" y="2785028"/>
            <a:ext cx="110313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84FBE52D-1305-E3D7-8FA9-22FD1C83B24A}"/>
              </a:ext>
            </a:extLst>
          </p:cNvPr>
          <p:cNvCxnSpPr>
            <a:cxnSpLocks/>
          </p:cNvCxnSpPr>
          <p:nvPr/>
        </p:nvCxnSpPr>
        <p:spPr>
          <a:xfrm flipH="1">
            <a:off x="6212188" y="3009089"/>
            <a:ext cx="111878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4781CE22-0C00-5DF8-987D-579E3C02D501}"/>
              </a:ext>
            </a:extLst>
          </p:cNvPr>
          <p:cNvSpPr/>
          <p:nvPr/>
        </p:nvSpPr>
        <p:spPr>
          <a:xfrm>
            <a:off x="3946911" y="1912505"/>
            <a:ext cx="1319598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application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CC286563-1442-F2DA-1606-C999412451A1}"/>
              </a:ext>
            </a:extLst>
          </p:cNvPr>
          <p:cNvCxnSpPr>
            <a:cxnSpLocks/>
            <a:stCxn id="3" idx="2"/>
          </p:cNvCxnSpPr>
          <p:nvPr/>
        </p:nvCxnSpPr>
        <p:spPr>
          <a:xfrm>
            <a:off x="4606710" y="2390900"/>
            <a:ext cx="0" cy="265236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02093F9F-349C-24D5-8344-B6CC61C021E1}"/>
              </a:ext>
            </a:extLst>
          </p:cNvPr>
          <p:cNvSpPr/>
          <p:nvPr/>
        </p:nvSpPr>
        <p:spPr>
          <a:xfrm>
            <a:off x="4463636" y="2390897"/>
            <a:ext cx="254333" cy="25154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DE41426-3285-7E4A-8D2C-38CF23DE91D3}"/>
              </a:ext>
            </a:extLst>
          </p:cNvPr>
          <p:cNvCxnSpPr>
            <a:cxnSpLocks/>
          </p:cNvCxnSpPr>
          <p:nvPr/>
        </p:nvCxnSpPr>
        <p:spPr>
          <a:xfrm>
            <a:off x="4721495" y="2621126"/>
            <a:ext cx="123030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1B2159F-BF43-42A3-9A32-AE927C970133}"/>
              </a:ext>
            </a:extLst>
          </p:cNvPr>
          <p:cNvCxnSpPr>
            <a:cxnSpLocks/>
          </p:cNvCxnSpPr>
          <p:nvPr/>
        </p:nvCxnSpPr>
        <p:spPr>
          <a:xfrm flipH="1">
            <a:off x="4697398" y="3087296"/>
            <a:ext cx="125440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55022661-2B82-753B-3D9E-B2F84097068A}"/>
              </a:ext>
            </a:extLst>
          </p:cNvPr>
          <p:cNvSpPr/>
          <p:nvPr/>
        </p:nvSpPr>
        <p:spPr>
          <a:xfrm>
            <a:off x="5942213" y="3830103"/>
            <a:ext cx="276033" cy="7466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EF6C968-B8A8-C333-3A67-CBC3F5C6CD84}"/>
              </a:ext>
            </a:extLst>
          </p:cNvPr>
          <p:cNvSpPr/>
          <p:nvPr/>
        </p:nvSpPr>
        <p:spPr>
          <a:xfrm>
            <a:off x="7297150" y="3970362"/>
            <a:ext cx="276033" cy="52822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AD7A3D03-429E-927A-D1C4-9F2371560C40}"/>
              </a:ext>
            </a:extLst>
          </p:cNvPr>
          <p:cNvCxnSpPr>
            <a:cxnSpLocks/>
          </p:cNvCxnSpPr>
          <p:nvPr/>
        </p:nvCxnSpPr>
        <p:spPr>
          <a:xfrm>
            <a:off x="6212186" y="3970361"/>
            <a:ext cx="110313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46F755A2-5EBA-D024-618E-9B9680DEB0AC}"/>
              </a:ext>
            </a:extLst>
          </p:cNvPr>
          <p:cNvCxnSpPr>
            <a:cxnSpLocks/>
          </p:cNvCxnSpPr>
          <p:nvPr/>
        </p:nvCxnSpPr>
        <p:spPr>
          <a:xfrm flipH="1">
            <a:off x="6212186" y="4498583"/>
            <a:ext cx="111878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E329CF52-9189-3664-EB15-726003728D80}"/>
              </a:ext>
            </a:extLst>
          </p:cNvPr>
          <p:cNvCxnSpPr>
            <a:cxnSpLocks/>
          </p:cNvCxnSpPr>
          <p:nvPr/>
        </p:nvCxnSpPr>
        <p:spPr>
          <a:xfrm>
            <a:off x="4711909" y="3830103"/>
            <a:ext cx="123030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B6EEDB9B-B2AA-617C-D2A1-8BC1B82B9F8D}"/>
              </a:ext>
            </a:extLst>
          </p:cNvPr>
          <p:cNvCxnSpPr>
            <a:cxnSpLocks/>
          </p:cNvCxnSpPr>
          <p:nvPr/>
        </p:nvCxnSpPr>
        <p:spPr>
          <a:xfrm flipH="1">
            <a:off x="4697396" y="4576790"/>
            <a:ext cx="125440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7284A6-FFDF-2EC1-1BBD-F066EBF2E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028114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7178D1C-6FAE-63B3-D3BA-B57895E8FEA3}"/>
              </a:ext>
            </a:extLst>
          </p:cNvPr>
          <p:cNvSpPr/>
          <p:nvPr/>
        </p:nvSpPr>
        <p:spPr>
          <a:xfrm>
            <a:off x="4423576" y="1925751"/>
            <a:ext cx="1053679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OS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349D302-1F03-0CA9-36E2-261BCA3F50BF}"/>
              </a:ext>
            </a:extLst>
          </p:cNvPr>
          <p:cNvCxnSpPr>
            <a:cxnSpLocks/>
            <a:stCxn id="2" idx="2"/>
          </p:cNvCxnSpPr>
          <p:nvPr/>
        </p:nvCxnSpPr>
        <p:spPr>
          <a:xfrm flipH="1">
            <a:off x="4938298" y="2404146"/>
            <a:ext cx="12118" cy="265236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3B0D4745-0E67-3972-5B60-3731DB091640}"/>
              </a:ext>
            </a:extLst>
          </p:cNvPr>
          <p:cNvSpPr/>
          <p:nvPr/>
        </p:nvSpPr>
        <p:spPr>
          <a:xfrm>
            <a:off x="4823249" y="2840148"/>
            <a:ext cx="254332" cy="113240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: Folded Corner 35">
            <a:extLst>
              <a:ext uri="{FF2B5EF4-FFF2-40B4-BE49-F238E27FC236}">
                <a16:creationId xmlns:a16="http://schemas.microsoft.com/office/drawing/2014/main" id="{DFC47EAE-7643-62A1-A81B-C711B48BC6F1}"/>
              </a:ext>
            </a:extLst>
          </p:cNvPr>
          <p:cNvSpPr/>
          <p:nvPr/>
        </p:nvSpPr>
        <p:spPr>
          <a:xfrm>
            <a:off x="6847477" y="3147199"/>
            <a:ext cx="1072221" cy="699029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user mode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5634262-58F5-16A2-D259-9523F6F7EAF0}"/>
              </a:ext>
            </a:extLst>
          </p:cNvPr>
          <p:cNvSpPr/>
          <p:nvPr/>
        </p:nvSpPr>
        <p:spPr>
          <a:xfrm>
            <a:off x="5781046" y="1925751"/>
            <a:ext cx="1496902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application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EF43235-E648-0ABE-9F84-66B9169F9EF0}"/>
              </a:ext>
            </a:extLst>
          </p:cNvPr>
          <p:cNvCxnSpPr>
            <a:cxnSpLocks/>
            <a:stCxn id="9" idx="2"/>
          </p:cNvCxnSpPr>
          <p:nvPr/>
        </p:nvCxnSpPr>
        <p:spPr>
          <a:xfrm>
            <a:off x="6529497" y="2404146"/>
            <a:ext cx="0" cy="265236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D1F48EF3-3474-DAB9-1BA0-F4606F516790}"/>
              </a:ext>
            </a:extLst>
          </p:cNvPr>
          <p:cNvSpPr/>
          <p:nvPr/>
        </p:nvSpPr>
        <p:spPr>
          <a:xfrm>
            <a:off x="6402331" y="2404142"/>
            <a:ext cx="254332" cy="43600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1BD298B-8E0C-9EEF-CAF1-57103B7D9008}"/>
              </a:ext>
            </a:extLst>
          </p:cNvPr>
          <p:cNvSpPr/>
          <p:nvPr/>
        </p:nvSpPr>
        <p:spPr>
          <a:xfrm>
            <a:off x="6390214" y="3972552"/>
            <a:ext cx="254332" cy="73878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1248754D-82B2-9564-BAD4-0E52F3DC4F51}"/>
              </a:ext>
            </a:extLst>
          </p:cNvPr>
          <p:cNvCxnSpPr>
            <a:cxnSpLocks/>
          </p:cNvCxnSpPr>
          <p:nvPr/>
        </p:nvCxnSpPr>
        <p:spPr>
          <a:xfrm flipH="1">
            <a:off x="5077581" y="2840148"/>
            <a:ext cx="13126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ADE1395-37DD-D82D-71CD-B819BA78FBF7}"/>
              </a:ext>
            </a:extLst>
          </p:cNvPr>
          <p:cNvCxnSpPr>
            <a:cxnSpLocks/>
          </p:cNvCxnSpPr>
          <p:nvPr/>
        </p:nvCxnSpPr>
        <p:spPr>
          <a:xfrm flipV="1">
            <a:off x="5077581" y="3972552"/>
            <a:ext cx="1312633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: Folded Corner 2">
            <a:extLst>
              <a:ext uri="{FF2B5EF4-FFF2-40B4-BE49-F238E27FC236}">
                <a16:creationId xmlns:a16="http://schemas.microsoft.com/office/drawing/2014/main" id="{05EE86DF-980E-9790-43BF-34BC8365E078}"/>
              </a:ext>
            </a:extLst>
          </p:cNvPr>
          <p:cNvSpPr/>
          <p:nvPr/>
        </p:nvSpPr>
        <p:spPr>
          <a:xfrm>
            <a:off x="3454675" y="3182291"/>
            <a:ext cx="1241410" cy="628846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privileged mode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50D2F1-B151-9A79-0D1F-164D755300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003609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A5EE54-B7F4-0631-6497-BA55153A78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2791" y="125333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An exception is an unexpected condition:</a:t>
            </a:r>
          </a:p>
          <a:p>
            <a:r>
              <a:rPr lang="en-US" dirty="0"/>
              <a:t>Hardware operation error.</a:t>
            </a:r>
          </a:p>
          <a:p>
            <a:r>
              <a:rPr lang="en-US" dirty="0"/>
              <a:t>Divide by 0.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A trap is a mechanism to respond to exceptions.</a:t>
            </a:r>
          </a:p>
          <a:p>
            <a:r>
              <a:rPr lang="en-US" dirty="0"/>
              <a:t>Change the program flow of control to execute a trap handler.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61D7B58-58C3-5A8C-D60B-2BFC83979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2603409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7178D1C-6FAE-63B3-D3BA-B57895E8FEA3}"/>
              </a:ext>
            </a:extLst>
          </p:cNvPr>
          <p:cNvSpPr/>
          <p:nvPr/>
        </p:nvSpPr>
        <p:spPr>
          <a:xfrm>
            <a:off x="5171652" y="2009381"/>
            <a:ext cx="1053679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OS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349D302-1F03-0CA9-36E2-261BCA3F50BF}"/>
              </a:ext>
            </a:extLst>
          </p:cNvPr>
          <p:cNvCxnSpPr>
            <a:cxnSpLocks/>
            <a:stCxn id="2" idx="2"/>
          </p:cNvCxnSpPr>
          <p:nvPr/>
        </p:nvCxnSpPr>
        <p:spPr>
          <a:xfrm flipH="1">
            <a:off x="5686374" y="2487776"/>
            <a:ext cx="12118" cy="265236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3B0D4745-0E67-3972-5B60-3731DB091640}"/>
              </a:ext>
            </a:extLst>
          </p:cNvPr>
          <p:cNvSpPr/>
          <p:nvPr/>
        </p:nvSpPr>
        <p:spPr>
          <a:xfrm>
            <a:off x="5587523" y="3131301"/>
            <a:ext cx="254332" cy="113240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: Folded Corner 35">
            <a:extLst>
              <a:ext uri="{FF2B5EF4-FFF2-40B4-BE49-F238E27FC236}">
                <a16:creationId xmlns:a16="http://schemas.microsoft.com/office/drawing/2014/main" id="{DFC47EAE-7643-62A1-A81B-C711B48BC6F1}"/>
              </a:ext>
            </a:extLst>
          </p:cNvPr>
          <p:cNvSpPr/>
          <p:nvPr/>
        </p:nvSpPr>
        <p:spPr>
          <a:xfrm>
            <a:off x="7495548" y="2728966"/>
            <a:ext cx="1263746" cy="402335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exception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5634262-58F5-16A2-D259-9523F6F7EAF0}"/>
              </a:ext>
            </a:extLst>
          </p:cNvPr>
          <p:cNvSpPr/>
          <p:nvPr/>
        </p:nvSpPr>
        <p:spPr>
          <a:xfrm>
            <a:off x="6529122" y="2009381"/>
            <a:ext cx="1496902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application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EF43235-E648-0ABE-9F84-66B9169F9EF0}"/>
              </a:ext>
            </a:extLst>
          </p:cNvPr>
          <p:cNvCxnSpPr>
            <a:cxnSpLocks/>
            <a:stCxn id="9" idx="2"/>
          </p:cNvCxnSpPr>
          <p:nvPr/>
        </p:nvCxnSpPr>
        <p:spPr>
          <a:xfrm>
            <a:off x="7277573" y="2487776"/>
            <a:ext cx="0" cy="265236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D1F48EF3-3474-DAB9-1BA0-F4606F516790}"/>
              </a:ext>
            </a:extLst>
          </p:cNvPr>
          <p:cNvSpPr/>
          <p:nvPr/>
        </p:nvSpPr>
        <p:spPr>
          <a:xfrm>
            <a:off x="7166605" y="2487775"/>
            <a:ext cx="217975" cy="6435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1BD298B-8E0C-9EEF-CAF1-57103B7D9008}"/>
              </a:ext>
            </a:extLst>
          </p:cNvPr>
          <p:cNvSpPr/>
          <p:nvPr/>
        </p:nvSpPr>
        <p:spPr>
          <a:xfrm>
            <a:off x="7154488" y="4263705"/>
            <a:ext cx="254332" cy="73878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1248754D-82B2-9564-BAD4-0E52F3DC4F51}"/>
              </a:ext>
            </a:extLst>
          </p:cNvPr>
          <p:cNvCxnSpPr>
            <a:cxnSpLocks/>
          </p:cNvCxnSpPr>
          <p:nvPr/>
        </p:nvCxnSpPr>
        <p:spPr>
          <a:xfrm flipH="1">
            <a:off x="5841855" y="3131301"/>
            <a:ext cx="13126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ADE1395-37DD-D82D-71CD-B819BA78FBF7}"/>
              </a:ext>
            </a:extLst>
          </p:cNvPr>
          <p:cNvCxnSpPr>
            <a:cxnSpLocks/>
          </p:cNvCxnSpPr>
          <p:nvPr/>
        </p:nvCxnSpPr>
        <p:spPr>
          <a:xfrm flipV="1">
            <a:off x="5841855" y="4263705"/>
            <a:ext cx="1312633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FD8A463-ED3E-494E-4FDC-3C118BEFD1D7}"/>
              </a:ext>
            </a:extLst>
          </p:cNvPr>
          <p:cNvSpPr txBox="1"/>
          <p:nvPr/>
        </p:nvSpPr>
        <p:spPr>
          <a:xfrm>
            <a:off x="6240435" y="2728966"/>
            <a:ext cx="569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trap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C913312-E0E9-2BCE-1C1E-F0D13E70684F}"/>
              </a:ext>
            </a:extLst>
          </p:cNvPr>
          <p:cNvSpPr txBox="1"/>
          <p:nvPr/>
        </p:nvSpPr>
        <p:spPr>
          <a:xfrm>
            <a:off x="6135120" y="3836135"/>
            <a:ext cx="7767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return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027F99-4C0A-0780-E833-0C1A239B8A27}"/>
              </a:ext>
            </a:extLst>
          </p:cNvPr>
          <p:cNvSpPr/>
          <p:nvPr/>
        </p:nvSpPr>
        <p:spPr>
          <a:xfrm>
            <a:off x="3412330" y="2009380"/>
            <a:ext cx="1361106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trap handler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A3549F9-93B8-14CA-D0C6-3C25E85D8DC6}"/>
              </a:ext>
            </a:extLst>
          </p:cNvPr>
          <p:cNvCxnSpPr>
            <a:cxnSpLocks/>
            <a:stCxn id="8" idx="2"/>
          </p:cNvCxnSpPr>
          <p:nvPr/>
        </p:nvCxnSpPr>
        <p:spPr>
          <a:xfrm>
            <a:off x="4092883" y="2487775"/>
            <a:ext cx="2851" cy="265236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18E71F16-853E-59CE-8A22-5B1DC18F29BD}"/>
              </a:ext>
            </a:extLst>
          </p:cNvPr>
          <p:cNvSpPr/>
          <p:nvPr/>
        </p:nvSpPr>
        <p:spPr>
          <a:xfrm>
            <a:off x="3951285" y="3345154"/>
            <a:ext cx="254332" cy="91855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3FBFDFA-311C-E8E6-5109-B3A66F23445A}"/>
              </a:ext>
            </a:extLst>
          </p:cNvPr>
          <p:cNvCxnSpPr>
            <a:cxnSpLocks/>
          </p:cNvCxnSpPr>
          <p:nvPr/>
        </p:nvCxnSpPr>
        <p:spPr>
          <a:xfrm>
            <a:off x="4203209" y="4263705"/>
            <a:ext cx="138327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FCEE6083-39B0-9EF1-022E-C7001C547A25}"/>
              </a:ext>
            </a:extLst>
          </p:cNvPr>
          <p:cNvCxnSpPr>
            <a:cxnSpLocks/>
          </p:cNvCxnSpPr>
          <p:nvPr/>
        </p:nvCxnSpPr>
        <p:spPr>
          <a:xfrm flipH="1">
            <a:off x="4203209" y="3355037"/>
            <a:ext cx="138327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C3A5CC19-C866-97B4-70BD-43063F297956}"/>
              </a:ext>
            </a:extLst>
          </p:cNvPr>
          <p:cNvSpPr txBox="1"/>
          <p:nvPr/>
        </p:nvSpPr>
        <p:spPr>
          <a:xfrm>
            <a:off x="4527438" y="2930133"/>
            <a:ext cx="776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vector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157B7B3-D505-22C0-88D0-3F1E195E3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892918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2C16DE-C973-64F0-378F-5E3263CC16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7340" y="99311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Desktop metaphor models computer use as work on a desk.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WIMP model:</a:t>
            </a:r>
          </a:p>
          <a:p>
            <a:r>
              <a:rPr lang="en-US" dirty="0"/>
              <a:t>Windows provide user interaction spaces.</a:t>
            </a:r>
          </a:p>
          <a:p>
            <a:r>
              <a:rPr lang="en-US" dirty="0"/>
              <a:t>Icons identify programs and data.</a:t>
            </a:r>
          </a:p>
          <a:p>
            <a:r>
              <a:rPr lang="en-US" dirty="0"/>
              <a:t>Menus allow selection of operations.</a:t>
            </a:r>
          </a:p>
          <a:p>
            <a:r>
              <a:rPr lang="en-US" dirty="0"/>
              <a:t>Pointers provide input of user selection.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7CE5DA5-622E-552B-99BD-17FA6FE54C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9478716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5B4D5A7-3606-75E5-9AE1-61D759DD42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63" y="367921"/>
            <a:ext cx="11016271" cy="6196652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946BFD-1B11-D5F5-CB91-D632CBC577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240953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67598D2-2828-2189-A75D-DF373BE748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88" y="573324"/>
            <a:ext cx="10988705" cy="5781984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B2550B-4DE3-D784-9976-5D8E6135C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6665686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D1D7E38-D1C5-6A19-B40D-CFC3748D9A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002" y="850141"/>
            <a:ext cx="10703995" cy="5077536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42EC19-8F5A-89D4-0534-F1438AA0E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876057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2B7495-96B2-1035-85C5-B31AD7D315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2791" y="1302461"/>
            <a:ext cx="10515600" cy="435133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Operating systems manage system resources:</a:t>
            </a:r>
          </a:p>
          <a:p>
            <a:r>
              <a:rPr lang="en-US" dirty="0"/>
              <a:t>Execution on the CPU.</a:t>
            </a:r>
          </a:p>
          <a:p>
            <a:r>
              <a:rPr lang="en-US" dirty="0"/>
              <a:t>Memory.</a:t>
            </a:r>
          </a:p>
          <a:p>
            <a:r>
              <a:rPr lang="en-US" dirty="0"/>
              <a:t>Storage.</a:t>
            </a:r>
          </a:p>
          <a:p>
            <a:r>
              <a:rPr lang="en-US" dirty="0"/>
              <a:t>Input and output devices.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Operating systems manage concurrency:</a:t>
            </a:r>
          </a:p>
          <a:p>
            <a:r>
              <a:rPr lang="en-US" dirty="0"/>
              <a:t>Apparent concurrency by moving between execution of several programs.</a:t>
            </a:r>
          </a:p>
          <a:p>
            <a:r>
              <a:rPr lang="en-US" dirty="0"/>
              <a:t>True simultaneous execution on multiple cores, I/O devices.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DC45D21-11E7-ABA0-D991-353376D5C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2265438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484C6EB-E934-8242-C661-652BD5894DAE}"/>
              </a:ext>
            </a:extLst>
          </p:cNvPr>
          <p:cNvSpPr/>
          <p:nvPr/>
        </p:nvSpPr>
        <p:spPr>
          <a:xfrm>
            <a:off x="2948177" y="1801806"/>
            <a:ext cx="6140407" cy="261603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6BA0FF3-03CD-E8FC-F22D-B80F80C345E9}"/>
              </a:ext>
            </a:extLst>
          </p:cNvPr>
          <p:cNvSpPr/>
          <p:nvPr/>
        </p:nvSpPr>
        <p:spPr>
          <a:xfrm>
            <a:off x="3650630" y="1668582"/>
            <a:ext cx="865955" cy="399671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0DA44BB-81EB-740E-7B00-859A075A2CA4}"/>
              </a:ext>
            </a:extLst>
          </p:cNvPr>
          <p:cNvSpPr/>
          <p:nvPr/>
        </p:nvSpPr>
        <p:spPr>
          <a:xfrm>
            <a:off x="7557520" y="1668581"/>
            <a:ext cx="865955" cy="399671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5948EE2-5FD3-5E82-75F4-8A882A826756}"/>
              </a:ext>
            </a:extLst>
          </p:cNvPr>
          <p:cNvSpPr/>
          <p:nvPr/>
        </p:nvSpPr>
        <p:spPr>
          <a:xfrm>
            <a:off x="3650630" y="4218001"/>
            <a:ext cx="865955" cy="399671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63EBB85-422C-DD02-8ADA-7B65C8F20767}"/>
              </a:ext>
            </a:extLst>
          </p:cNvPr>
          <p:cNvSpPr/>
          <p:nvPr/>
        </p:nvSpPr>
        <p:spPr>
          <a:xfrm>
            <a:off x="7654410" y="4218001"/>
            <a:ext cx="865955" cy="399671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A3DA75F-4AC9-3D50-2730-8B5C649A411A}"/>
              </a:ext>
            </a:extLst>
          </p:cNvPr>
          <p:cNvSpPr/>
          <p:nvPr/>
        </p:nvSpPr>
        <p:spPr>
          <a:xfrm>
            <a:off x="4698255" y="2410899"/>
            <a:ext cx="1026429" cy="63584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engine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74391C4-352E-D708-780F-EE5C2616FB9B}"/>
              </a:ext>
            </a:extLst>
          </p:cNvPr>
          <p:cNvSpPr/>
          <p:nvPr/>
        </p:nvSpPr>
        <p:spPr>
          <a:xfrm>
            <a:off x="4698255" y="3239512"/>
            <a:ext cx="1026429" cy="63584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body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D1970D3-1A0E-FE82-7CEE-3E370DC28DF6}"/>
              </a:ext>
            </a:extLst>
          </p:cNvPr>
          <p:cNvSpPr/>
          <p:nvPr/>
        </p:nvSpPr>
        <p:spPr>
          <a:xfrm>
            <a:off x="6065817" y="2776762"/>
            <a:ext cx="1588593" cy="63584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entertainment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FAF15D5-5233-508C-176E-E9F639332B59}"/>
              </a:ext>
            </a:extLst>
          </p:cNvPr>
          <p:cNvCxnSpPr>
            <a:cxnSpLocks/>
          </p:cNvCxnSpPr>
          <p:nvPr/>
        </p:nvCxnSpPr>
        <p:spPr>
          <a:xfrm>
            <a:off x="5900297" y="1966823"/>
            <a:ext cx="36698" cy="2372264"/>
          </a:xfrm>
          <a:prstGeom prst="line">
            <a:avLst/>
          </a:prstGeom>
          <a:ln w="762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F8221B2-B70A-6E8C-1A19-92EE2D09B06E}"/>
              </a:ext>
            </a:extLst>
          </p:cNvPr>
          <p:cNvCxnSpPr>
            <a:cxnSpLocks/>
            <a:stCxn id="7" idx="3"/>
          </p:cNvCxnSpPr>
          <p:nvPr/>
        </p:nvCxnSpPr>
        <p:spPr>
          <a:xfrm flipV="1">
            <a:off x="5724684" y="2728819"/>
            <a:ext cx="165519" cy="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1CBC614-2E3F-4A6A-4845-342364A2F9E6}"/>
              </a:ext>
            </a:extLst>
          </p:cNvPr>
          <p:cNvCxnSpPr>
            <a:cxnSpLocks/>
            <a:endCxn id="9" idx="1"/>
          </p:cNvCxnSpPr>
          <p:nvPr/>
        </p:nvCxnSpPr>
        <p:spPr>
          <a:xfrm>
            <a:off x="5890203" y="3094682"/>
            <a:ext cx="175614" cy="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73E0F66-09C0-5BCC-26B8-7BA707EAA677}"/>
              </a:ext>
            </a:extLst>
          </p:cNvPr>
          <p:cNvCxnSpPr>
            <a:cxnSpLocks/>
            <a:endCxn id="8" idx="3"/>
          </p:cNvCxnSpPr>
          <p:nvPr/>
        </p:nvCxnSpPr>
        <p:spPr>
          <a:xfrm flipH="1">
            <a:off x="5724684" y="3557433"/>
            <a:ext cx="16551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0284C10B-1F97-5FFB-5BA8-14968F40D5BA}"/>
              </a:ext>
            </a:extLst>
          </p:cNvPr>
          <p:cNvSpPr/>
          <p:nvPr/>
        </p:nvSpPr>
        <p:spPr>
          <a:xfrm>
            <a:off x="3650629" y="2066858"/>
            <a:ext cx="865955" cy="39967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brakes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0F0B57-6FF3-79CE-6667-D7360CB5CD6C}"/>
              </a:ext>
            </a:extLst>
          </p:cNvPr>
          <p:cNvSpPr/>
          <p:nvPr/>
        </p:nvSpPr>
        <p:spPr>
          <a:xfrm>
            <a:off x="3650628" y="3818330"/>
            <a:ext cx="865955" cy="39967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brakes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217F4BC-D725-4487-806B-B55C1FDA74CC}"/>
              </a:ext>
            </a:extLst>
          </p:cNvPr>
          <p:cNvSpPr/>
          <p:nvPr/>
        </p:nvSpPr>
        <p:spPr>
          <a:xfrm>
            <a:off x="7557519" y="2078686"/>
            <a:ext cx="865955" cy="39967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brakes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E7539C7-7A76-E064-E003-9B0F3B95C0C9}"/>
              </a:ext>
            </a:extLst>
          </p:cNvPr>
          <p:cNvSpPr/>
          <p:nvPr/>
        </p:nvSpPr>
        <p:spPr>
          <a:xfrm>
            <a:off x="7647674" y="3837889"/>
            <a:ext cx="865955" cy="39967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brakes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75BC2BE-B468-873E-56EF-73020F49E77D}"/>
              </a:ext>
            </a:extLst>
          </p:cNvPr>
          <p:cNvCxnSpPr>
            <a:stCxn id="10" idx="3"/>
          </p:cNvCxnSpPr>
          <p:nvPr/>
        </p:nvCxnSpPr>
        <p:spPr>
          <a:xfrm>
            <a:off x="4516584" y="2266694"/>
            <a:ext cx="1383713" cy="1182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9609DB6-732E-B81C-9CD4-FBAB0A550C99}"/>
              </a:ext>
            </a:extLst>
          </p:cNvPr>
          <p:cNvCxnSpPr/>
          <p:nvPr/>
        </p:nvCxnSpPr>
        <p:spPr>
          <a:xfrm>
            <a:off x="4520642" y="4029455"/>
            <a:ext cx="1383713" cy="1182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1B2622A-0D3F-629F-D9E3-67CDC5ABB860}"/>
              </a:ext>
            </a:extLst>
          </p:cNvPr>
          <p:cNvCxnSpPr>
            <a:cxnSpLocks/>
          </p:cNvCxnSpPr>
          <p:nvPr/>
        </p:nvCxnSpPr>
        <p:spPr>
          <a:xfrm>
            <a:off x="5952609" y="2272607"/>
            <a:ext cx="1604910" cy="591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B01FA07F-6989-8C57-57CA-A6AE943A3CD5}"/>
              </a:ext>
            </a:extLst>
          </p:cNvPr>
          <p:cNvCxnSpPr>
            <a:cxnSpLocks/>
          </p:cNvCxnSpPr>
          <p:nvPr/>
        </p:nvCxnSpPr>
        <p:spPr>
          <a:xfrm>
            <a:off x="5962623" y="4037725"/>
            <a:ext cx="1678315" cy="2118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F81064E4-B813-DFDC-1452-998082BA1C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73434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5623D95-4A38-23A5-3EA5-5D494B5C2B9F}"/>
              </a:ext>
            </a:extLst>
          </p:cNvPr>
          <p:cNvSpPr/>
          <p:nvPr/>
        </p:nvSpPr>
        <p:spPr>
          <a:xfrm>
            <a:off x="2547178" y="2308015"/>
            <a:ext cx="2367642" cy="255134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F1ABE9B-0C75-CC88-6369-D96BEB921EB0}"/>
              </a:ext>
            </a:extLst>
          </p:cNvPr>
          <p:cNvSpPr/>
          <p:nvPr/>
        </p:nvSpPr>
        <p:spPr>
          <a:xfrm>
            <a:off x="2734955" y="2475383"/>
            <a:ext cx="1877785" cy="2167618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6ADB8CD-24F6-2A97-EF27-55903EE700B5}"/>
              </a:ext>
            </a:extLst>
          </p:cNvPr>
          <p:cNvSpPr/>
          <p:nvPr/>
        </p:nvSpPr>
        <p:spPr>
          <a:xfrm>
            <a:off x="4843593" y="2581469"/>
            <a:ext cx="159204" cy="808264"/>
          </a:xfrm>
          <a:prstGeom prst="round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DD6B5A0-7561-8EF9-A2DB-B95049641ACF}"/>
              </a:ext>
            </a:extLst>
          </p:cNvPr>
          <p:cNvCxnSpPr>
            <a:cxnSpLocks/>
            <a:stCxn id="4" idx="1"/>
          </p:cNvCxnSpPr>
          <p:nvPr/>
        </p:nvCxnSpPr>
        <p:spPr>
          <a:xfrm flipH="1">
            <a:off x="4619408" y="2985601"/>
            <a:ext cx="22418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54748E4F-6D8B-4392-2F76-EC3C8FB2A13C}"/>
              </a:ext>
            </a:extLst>
          </p:cNvPr>
          <p:cNvSpPr/>
          <p:nvPr/>
        </p:nvSpPr>
        <p:spPr>
          <a:xfrm>
            <a:off x="2983965" y="3363251"/>
            <a:ext cx="1069521" cy="106952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CPU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19E1ACD-8E8C-8059-B09C-E031BD791285}"/>
              </a:ext>
            </a:extLst>
          </p:cNvPr>
          <p:cNvSpPr/>
          <p:nvPr/>
        </p:nvSpPr>
        <p:spPr>
          <a:xfrm>
            <a:off x="3094185" y="3363251"/>
            <a:ext cx="959302" cy="33881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boot loader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1665CA7-09FB-8AD4-5255-D90E0ECB2E86}"/>
              </a:ext>
            </a:extLst>
          </p:cNvPr>
          <p:cNvCxnSpPr>
            <a:cxnSpLocks/>
            <a:stCxn id="4" idx="3"/>
          </p:cNvCxnSpPr>
          <p:nvPr/>
        </p:nvCxnSpPr>
        <p:spPr>
          <a:xfrm>
            <a:off x="5002797" y="2985601"/>
            <a:ext cx="356976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F0086835-ACE7-A750-AEC8-8ADBD2712E9F}"/>
              </a:ext>
            </a:extLst>
          </p:cNvPr>
          <p:cNvSpPr/>
          <p:nvPr/>
        </p:nvSpPr>
        <p:spPr>
          <a:xfrm>
            <a:off x="5359773" y="2308014"/>
            <a:ext cx="3984171" cy="2151291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4D0CF27-21A3-B6BF-7B91-EE42A12347C6}"/>
              </a:ext>
            </a:extLst>
          </p:cNvPr>
          <p:cNvSpPr txBox="1"/>
          <p:nvPr/>
        </p:nvSpPr>
        <p:spPr>
          <a:xfrm>
            <a:off x="5405334" y="2335782"/>
            <a:ext cx="10526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Arduino IDE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F7509D8-2CBF-BEF1-5CBE-343A72823CA3}"/>
              </a:ext>
            </a:extLst>
          </p:cNvPr>
          <p:cNvSpPr/>
          <p:nvPr/>
        </p:nvSpPr>
        <p:spPr>
          <a:xfrm>
            <a:off x="8272381" y="2667194"/>
            <a:ext cx="912359" cy="59599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compiler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1D6E74D-63EA-E039-097B-8483C6689EA6}"/>
              </a:ext>
            </a:extLst>
          </p:cNvPr>
          <p:cNvSpPr/>
          <p:nvPr/>
        </p:nvSpPr>
        <p:spPr>
          <a:xfrm>
            <a:off x="7435835" y="2667195"/>
            <a:ext cx="610411" cy="59599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linker</a:t>
            </a:r>
          </a:p>
        </p:txBody>
      </p:sp>
      <p:sp>
        <p:nvSpPr>
          <p:cNvPr id="27" name="Cylinder 26">
            <a:extLst>
              <a:ext uri="{FF2B5EF4-FFF2-40B4-BE49-F238E27FC236}">
                <a16:creationId xmlns:a16="http://schemas.microsoft.com/office/drawing/2014/main" id="{FA052E2B-5D1E-2553-FDC2-7F9E5FE97844}"/>
              </a:ext>
            </a:extLst>
          </p:cNvPr>
          <p:cNvSpPr/>
          <p:nvPr/>
        </p:nvSpPr>
        <p:spPr>
          <a:xfrm>
            <a:off x="7301639" y="3495598"/>
            <a:ext cx="870561" cy="836839"/>
          </a:xfrm>
          <a:prstGeom prst="can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platform, libraries</a:t>
            </a:r>
          </a:p>
        </p:txBody>
      </p:sp>
      <p:sp>
        <p:nvSpPr>
          <p:cNvPr id="28" name="Flowchart: Document 27">
            <a:extLst>
              <a:ext uri="{FF2B5EF4-FFF2-40B4-BE49-F238E27FC236}">
                <a16:creationId xmlns:a16="http://schemas.microsoft.com/office/drawing/2014/main" id="{3B3E2048-DE1D-95A7-9440-F848C4017729}"/>
              </a:ext>
            </a:extLst>
          </p:cNvPr>
          <p:cNvSpPr/>
          <p:nvPr/>
        </p:nvSpPr>
        <p:spPr>
          <a:xfrm>
            <a:off x="8350688" y="3627409"/>
            <a:ext cx="763361" cy="571500"/>
          </a:xfrm>
          <a:prstGeom prst="flowChartDocumen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sketch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E1DE7DE-7815-67F1-7235-342CE565503A}"/>
              </a:ext>
            </a:extLst>
          </p:cNvPr>
          <p:cNvSpPr/>
          <p:nvPr/>
        </p:nvSpPr>
        <p:spPr>
          <a:xfrm>
            <a:off x="5359773" y="2671327"/>
            <a:ext cx="912359" cy="59599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upload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21F581B-694B-CD80-2C15-646B1F47D231}"/>
              </a:ext>
            </a:extLst>
          </p:cNvPr>
          <p:cNvSpPr/>
          <p:nvPr/>
        </p:nvSpPr>
        <p:spPr>
          <a:xfrm>
            <a:off x="2983965" y="2765115"/>
            <a:ext cx="861331" cy="38178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memory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8EC1FF7-C2CD-7160-98C8-51D575E2211B}"/>
              </a:ext>
            </a:extLst>
          </p:cNvPr>
          <p:cNvSpPr/>
          <p:nvPr/>
        </p:nvSpPr>
        <p:spPr>
          <a:xfrm>
            <a:off x="4024913" y="2765115"/>
            <a:ext cx="594495" cy="4409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/>
              <a:t>serial port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3F93225-8F52-210B-D2B4-E6A9FBA57D4D}"/>
              </a:ext>
            </a:extLst>
          </p:cNvPr>
          <p:cNvCxnSpPr>
            <a:endCxn id="29" idx="3"/>
          </p:cNvCxnSpPr>
          <p:nvPr/>
        </p:nvCxnSpPr>
        <p:spPr>
          <a:xfrm flipH="1">
            <a:off x="6272132" y="2965190"/>
            <a:ext cx="226135" cy="413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09D98652-CFA7-FB9A-F0D2-0C3BECCF14FC}"/>
              </a:ext>
            </a:extLst>
          </p:cNvPr>
          <p:cNvCxnSpPr>
            <a:cxnSpLocks/>
            <a:stCxn id="25" idx="2"/>
            <a:endCxn id="27" idx="1"/>
          </p:cNvCxnSpPr>
          <p:nvPr/>
        </p:nvCxnSpPr>
        <p:spPr>
          <a:xfrm flipH="1">
            <a:off x="7736920" y="3263186"/>
            <a:ext cx="4121" cy="23241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B64AB69B-6F3C-D55C-D77A-43368ACDFA6A}"/>
              </a:ext>
            </a:extLst>
          </p:cNvPr>
          <p:cNvCxnSpPr>
            <a:stCxn id="24" idx="2"/>
            <a:endCxn id="28" idx="0"/>
          </p:cNvCxnSpPr>
          <p:nvPr/>
        </p:nvCxnSpPr>
        <p:spPr>
          <a:xfrm>
            <a:off x="8728561" y="3263185"/>
            <a:ext cx="3808" cy="3642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583388A1-EFBD-046A-4857-A6659F3B0720}"/>
              </a:ext>
            </a:extLst>
          </p:cNvPr>
          <p:cNvCxnSpPr>
            <a:cxnSpLocks/>
          </p:cNvCxnSpPr>
          <p:nvPr/>
        </p:nvCxnSpPr>
        <p:spPr>
          <a:xfrm>
            <a:off x="7736919" y="3379392"/>
            <a:ext cx="73184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FD8E7561-EC4D-8A16-9A0C-BFC96878AE80}"/>
              </a:ext>
            </a:extLst>
          </p:cNvPr>
          <p:cNvCxnSpPr>
            <a:cxnSpLocks/>
          </p:cNvCxnSpPr>
          <p:nvPr/>
        </p:nvCxnSpPr>
        <p:spPr>
          <a:xfrm flipV="1">
            <a:off x="8464686" y="3263185"/>
            <a:ext cx="0" cy="11620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Oval 61">
            <a:extLst>
              <a:ext uri="{FF2B5EF4-FFF2-40B4-BE49-F238E27FC236}">
                <a16:creationId xmlns:a16="http://schemas.microsoft.com/office/drawing/2014/main" id="{AE5638EE-17DD-CE56-084C-E74103751EF9}"/>
              </a:ext>
            </a:extLst>
          </p:cNvPr>
          <p:cNvSpPr/>
          <p:nvPr/>
        </p:nvSpPr>
        <p:spPr>
          <a:xfrm>
            <a:off x="6498267" y="2739652"/>
            <a:ext cx="702747" cy="432707"/>
          </a:xfrm>
          <a:prstGeom prst="ellips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.hex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D13F66E-4073-DE75-A267-835D4EDA94EF}"/>
              </a:ext>
            </a:extLst>
          </p:cNvPr>
          <p:cNvCxnSpPr>
            <a:cxnSpLocks/>
          </p:cNvCxnSpPr>
          <p:nvPr/>
        </p:nvCxnSpPr>
        <p:spPr>
          <a:xfrm>
            <a:off x="7201014" y="2965190"/>
            <a:ext cx="23482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7E4E73-9A93-8D9E-748C-B9045D8A5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9690229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E5FD3BB-D6CC-61E1-9271-03364BD70963}"/>
              </a:ext>
            </a:extLst>
          </p:cNvPr>
          <p:cNvSpPr/>
          <p:nvPr/>
        </p:nvSpPr>
        <p:spPr>
          <a:xfrm>
            <a:off x="2898319" y="3716789"/>
            <a:ext cx="6784523" cy="416378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hardware platform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DA7F503-A31E-763A-E063-99C231404B16}"/>
              </a:ext>
            </a:extLst>
          </p:cNvPr>
          <p:cNvSpPr/>
          <p:nvPr/>
        </p:nvSpPr>
        <p:spPr>
          <a:xfrm>
            <a:off x="2898319" y="3282040"/>
            <a:ext cx="6784523" cy="434749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libraries (device, communication, storage, </a:t>
            </a:r>
            <a:r>
              <a:rPr lang="en-US" i="1" dirty="0">
                <a:solidFill>
                  <a:schemeClr val="tx1"/>
                </a:solidFill>
              </a:rPr>
              <a:t>etc</a:t>
            </a:r>
            <a:r>
              <a:rPr lang="en-US" dirty="0">
                <a:solidFill>
                  <a:schemeClr val="tx1"/>
                </a:solidFill>
              </a:rPr>
              <a:t>.)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4494D28-4B85-4FBC-D0F7-E03B52313554}"/>
              </a:ext>
            </a:extLst>
          </p:cNvPr>
          <p:cNvSpPr/>
          <p:nvPr/>
        </p:nvSpPr>
        <p:spPr>
          <a:xfrm>
            <a:off x="2898319" y="2847291"/>
            <a:ext cx="6784523" cy="43474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sketch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4B8AA0-AE08-529E-EA6C-900174DFC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2134248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7178D1C-6FAE-63B3-D3BA-B57895E8FEA3}"/>
              </a:ext>
            </a:extLst>
          </p:cNvPr>
          <p:cNvSpPr/>
          <p:nvPr/>
        </p:nvSpPr>
        <p:spPr>
          <a:xfrm>
            <a:off x="4433948" y="1211584"/>
            <a:ext cx="1362516" cy="61667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tick manager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349D302-1F03-0CA9-36E2-261BCA3F50BF}"/>
              </a:ext>
            </a:extLst>
          </p:cNvPr>
          <p:cNvCxnSpPr>
            <a:cxnSpLocks/>
            <a:stCxn id="2" idx="2"/>
          </p:cNvCxnSpPr>
          <p:nvPr/>
        </p:nvCxnSpPr>
        <p:spPr>
          <a:xfrm flipH="1">
            <a:off x="5115205" y="1828259"/>
            <a:ext cx="1" cy="398798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3B0D4745-0E67-3972-5B60-3731DB091640}"/>
              </a:ext>
            </a:extLst>
          </p:cNvPr>
          <p:cNvSpPr/>
          <p:nvPr/>
        </p:nvSpPr>
        <p:spPr>
          <a:xfrm>
            <a:off x="4988038" y="1828258"/>
            <a:ext cx="254332" cy="68428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ADE1395-37DD-D82D-71CD-B819BA78FBF7}"/>
              </a:ext>
            </a:extLst>
          </p:cNvPr>
          <p:cNvCxnSpPr>
            <a:cxnSpLocks/>
          </p:cNvCxnSpPr>
          <p:nvPr/>
        </p:nvCxnSpPr>
        <p:spPr>
          <a:xfrm>
            <a:off x="5242370" y="2512547"/>
            <a:ext cx="14927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312F03FE-3742-0D5C-75C5-E26F6E58186A}"/>
              </a:ext>
            </a:extLst>
          </p:cNvPr>
          <p:cNvSpPr/>
          <p:nvPr/>
        </p:nvSpPr>
        <p:spPr>
          <a:xfrm>
            <a:off x="6180992" y="1349863"/>
            <a:ext cx="1362517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thread 1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6714E809-47EA-93C0-40E4-94619E05B183}"/>
              </a:ext>
            </a:extLst>
          </p:cNvPr>
          <p:cNvCxnSpPr>
            <a:cxnSpLocks/>
            <a:stCxn id="15" idx="2"/>
          </p:cNvCxnSpPr>
          <p:nvPr/>
        </p:nvCxnSpPr>
        <p:spPr>
          <a:xfrm>
            <a:off x="6862251" y="1828258"/>
            <a:ext cx="0" cy="398798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C52706B2-FB81-AF01-EE10-A0F65455CB7E}"/>
              </a:ext>
            </a:extLst>
          </p:cNvPr>
          <p:cNvSpPr/>
          <p:nvPr/>
        </p:nvSpPr>
        <p:spPr>
          <a:xfrm>
            <a:off x="6735084" y="2512547"/>
            <a:ext cx="254332" cy="10052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1617B25-D7F8-5500-6D98-8E766AA32856}"/>
              </a:ext>
            </a:extLst>
          </p:cNvPr>
          <p:cNvSpPr/>
          <p:nvPr/>
        </p:nvSpPr>
        <p:spPr>
          <a:xfrm>
            <a:off x="7928037" y="1349863"/>
            <a:ext cx="1362517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thread 2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1DD00422-76CA-DAB7-4514-2B794478FC7B}"/>
              </a:ext>
            </a:extLst>
          </p:cNvPr>
          <p:cNvCxnSpPr>
            <a:cxnSpLocks/>
            <a:stCxn id="3" idx="2"/>
          </p:cNvCxnSpPr>
          <p:nvPr/>
        </p:nvCxnSpPr>
        <p:spPr>
          <a:xfrm flipH="1">
            <a:off x="8609295" y="1828258"/>
            <a:ext cx="1" cy="398798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D07741CB-6FF4-F4D0-F8E0-CB28DFB93129}"/>
              </a:ext>
            </a:extLst>
          </p:cNvPr>
          <p:cNvSpPr/>
          <p:nvPr/>
        </p:nvSpPr>
        <p:spPr>
          <a:xfrm>
            <a:off x="8488884" y="4202067"/>
            <a:ext cx="254332" cy="68428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1C7C2EEB-7CB2-31C9-AC77-50D980A8E70B}"/>
              </a:ext>
            </a:extLst>
          </p:cNvPr>
          <p:cNvCxnSpPr>
            <a:cxnSpLocks/>
          </p:cNvCxnSpPr>
          <p:nvPr/>
        </p:nvCxnSpPr>
        <p:spPr>
          <a:xfrm flipV="1">
            <a:off x="5197932" y="4202066"/>
            <a:ext cx="3290952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28DBB2F8-7EAB-D14F-14C7-AA53009CE394}"/>
              </a:ext>
            </a:extLst>
          </p:cNvPr>
          <p:cNvSpPr/>
          <p:nvPr/>
        </p:nvSpPr>
        <p:spPr>
          <a:xfrm>
            <a:off x="4993677" y="3516802"/>
            <a:ext cx="254332" cy="68428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2194AF0-F1D1-4B92-824E-4294C266F61A}"/>
              </a:ext>
            </a:extLst>
          </p:cNvPr>
          <p:cNvSpPr/>
          <p:nvPr/>
        </p:nvSpPr>
        <p:spPr>
          <a:xfrm>
            <a:off x="4988036" y="4885379"/>
            <a:ext cx="254332" cy="68428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C75BBD13-86CC-87E2-A5B0-F906F928E770}"/>
              </a:ext>
            </a:extLst>
          </p:cNvPr>
          <p:cNvCxnSpPr>
            <a:cxnSpLocks/>
          </p:cNvCxnSpPr>
          <p:nvPr/>
        </p:nvCxnSpPr>
        <p:spPr>
          <a:xfrm flipH="1" flipV="1">
            <a:off x="5249126" y="3515827"/>
            <a:ext cx="1485958" cy="1951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D387DE94-BF02-CE9F-EF28-62ABCDDDFE15}"/>
              </a:ext>
            </a:extLst>
          </p:cNvPr>
          <p:cNvCxnSpPr>
            <a:cxnSpLocks/>
          </p:cNvCxnSpPr>
          <p:nvPr/>
        </p:nvCxnSpPr>
        <p:spPr>
          <a:xfrm flipH="1" flipV="1">
            <a:off x="5249126" y="4885379"/>
            <a:ext cx="3226249" cy="976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71B7B38A-39EC-7F34-252E-A2FC4E199928}"/>
              </a:ext>
            </a:extLst>
          </p:cNvPr>
          <p:cNvSpPr/>
          <p:nvPr/>
        </p:nvSpPr>
        <p:spPr>
          <a:xfrm>
            <a:off x="2686903" y="1349861"/>
            <a:ext cx="1362517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timer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194DB8E-28E4-B37D-93B0-78EC3730C2B3}"/>
              </a:ext>
            </a:extLst>
          </p:cNvPr>
          <p:cNvCxnSpPr>
            <a:cxnSpLocks/>
            <a:stCxn id="33" idx="2"/>
          </p:cNvCxnSpPr>
          <p:nvPr/>
        </p:nvCxnSpPr>
        <p:spPr>
          <a:xfrm>
            <a:off x="3368162" y="1828256"/>
            <a:ext cx="0" cy="398798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5D690579-982F-281C-1934-4AF76734B28B}"/>
              </a:ext>
            </a:extLst>
          </p:cNvPr>
          <p:cNvSpPr/>
          <p:nvPr/>
        </p:nvSpPr>
        <p:spPr>
          <a:xfrm>
            <a:off x="3240993" y="1828256"/>
            <a:ext cx="254332" cy="13187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49EFAF30-1F67-2997-0AD4-A8CCD2A5D11F}"/>
              </a:ext>
            </a:extLst>
          </p:cNvPr>
          <p:cNvCxnSpPr>
            <a:cxnSpLocks/>
          </p:cNvCxnSpPr>
          <p:nvPr/>
        </p:nvCxnSpPr>
        <p:spPr>
          <a:xfrm>
            <a:off x="3495325" y="1960127"/>
            <a:ext cx="14927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D9D6E2CD-3F4E-56D0-87A7-C1051791F49D}"/>
              </a:ext>
            </a:extLst>
          </p:cNvPr>
          <p:cNvSpPr/>
          <p:nvPr/>
        </p:nvSpPr>
        <p:spPr>
          <a:xfrm>
            <a:off x="3240993" y="3385905"/>
            <a:ext cx="254332" cy="13187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468972F4-7425-8295-96D9-F449BC2469F5}"/>
              </a:ext>
            </a:extLst>
          </p:cNvPr>
          <p:cNvCxnSpPr>
            <a:cxnSpLocks/>
          </p:cNvCxnSpPr>
          <p:nvPr/>
        </p:nvCxnSpPr>
        <p:spPr>
          <a:xfrm>
            <a:off x="3495325" y="3517776"/>
            <a:ext cx="149271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C2054F08-7EED-C62C-B0EF-EE750FF46D4A}"/>
              </a:ext>
            </a:extLst>
          </p:cNvPr>
          <p:cNvSpPr/>
          <p:nvPr/>
        </p:nvSpPr>
        <p:spPr>
          <a:xfrm>
            <a:off x="3240993" y="4754484"/>
            <a:ext cx="254332" cy="13187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EA446432-B0FF-50E3-9061-73E6803BBD54}"/>
              </a:ext>
            </a:extLst>
          </p:cNvPr>
          <p:cNvCxnSpPr>
            <a:cxnSpLocks/>
          </p:cNvCxnSpPr>
          <p:nvPr/>
        </p:nvCxnSpPr>
        <p:spPr>
          <a:xfrm>
            <a:off x="3495325" y="4886355"/>
            <a:ext cx="14927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Rectangle: Single Corner Snipped 7">
            <a:extLst>
              <a:ext uri="{FF2B5EF4-FFF2-40B4-BE49-F238E27FC236}">
                <a16:creationId xmlns:a16="http://schemas.microsoft.com/office/drawing/2014/main" id="{C7BFA847-DA8D-0E52-DDE0-6BAD19583CF4}"/>
              </a:ext>
            </a:extLst>
          </p:cNvPr>
          <p:cNvSpPr/>
          <p:nvPr/>
        </p:nvSpPr>
        <p:spPr>
          <a:xfrm>
            <a:off x="2318405" y="1960127"/>
            <a:ext cx="689521" cy="504825"/>
          </a:xfrm>
          <a:prstGeom prst="snip1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tick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59C72E0B-0B16-4A47-2CBB-0E7752A3E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903044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 animBg="1"/>
      <p:bldP spid="20" grpId="0" animBg="1"/>
      <p:bldP spid="37" grpId="0" animBg="1"/>
      <p:bldP spid="3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E5FD3BB-D6CC-61E1-9271-03364BD70963}"/>
              </a:ext>
            </a:extLst>
          </p:cNvPr>
          <p:cNvSpPr/>
          <p:nvPr/>
        </p:nvSpPr>
        <p:spPr>
          <a:xfrm>
            <a:off x="2898319" y="3716789"/>
            <a:ext cx="6784523" cy="416378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hardware platform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DA7F503-A31E-763A-E063-99C231404B16}"/>
              </a:ext>
            </a:extLst>
          </p:cNvPr>
          <p:cNvSpPr/>
          <p:nvPr/>
        </p:nvSpPr>
        <p:spPr>
          <a:xfrm>
            <a:off x="2898320" y="2774833"/>
            <a:ext cx="1988006" cy="941957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task and scheduler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4494D28-4B85-4FBC-D0F7-E03B52313554}"/>
              </a:ext>
            </a:extLst>
          </p:cNvPr>
          <p:cNvSpPr/>
          <p:nvPr/>
        </p:nvSpPr>
        <p:spPr>
          <a:xfrm>
            <a:off x="2894239" y="2340083"/>
            <a:ext cx="6784523" cy="43474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threads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0A1425C-5310-3FEA-1105-1C691D736DE2}"/>
              </a:ext>
            </a:extLst>
          </p:cNvPr>
          <p:cNvSpPr/>
          <p:nvPr/>
        </p:nvSpPr>
        <p:spPr>
          <a:xfrm>
            <a:off x="4886326" y="2774834"/>
            <a:ext cx="888549" cy="941957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queue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A608F61-3487-20EC-5965-BA526A4D1631}"/>
              </a:ext>
            </a:extLst>
          </p:cNvPr>
          <p:cNvSpPr/>
          <p:nvPr/>
        </p:nvSpPr>
        <p:spPr>
          <a:xfrm>
            <a:off x="5774875" y="2774833"/>
            <a:ext cx="1328055" cy="941957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semaphore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E4A032A-5CD3-BB84-F3EA-CA2965CF54F4}"/>
              </a:ext>
            </a:extLst>
          </p:cNvPr>
          <p:cNvSpPr/>
          <p:nvPr/>
        </p:nvSpPr>
        <p:spPr>
          <a:xfrm>
            <a:off x="7102930" y="2774833"/>
            <a:ext cx="1247777" cy="941957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SW timer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F7DC6D5-D685-1BF2-277D-68FEEF8B7651}"/>
              </a:ext>
            </a:extLst>
          </p:cNvPr>
          <p:cNvSpPr/>
          <p:nvPr/>
        </p:nvSpPr>
        <p:spPr>
          <a:xfrm>
            <a:off x="8350707" y="2774832"/>
            <a:ext cx="1328055" cy="941957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stream, message  buffer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81F3310-B1AF-BAE3-D494-9971A1062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5218059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A34EF56-2F29-53A9-B32A-E77F72BC805D}"/>
              </a:ext>
            </a:extLst>
          </p:cNvPr>
          <p:cNvSpPr/>
          <p:nvPr/>
        </p:nvSpPr>
        <p:spPr>
          <a:xfrm>
            <a:off x="2898321" y="4976132"/>
            <a:ext cx="6784523" cy="416378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hardware platform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032459E-6B0B-2CA9-F11F-9323BBE99BCE}"/>
              </a:ext>
            </a:extLst>
          </p:cNvPr>
          <p:cNvSpPr/>
          <p:nvPr/>
        </p:nvSpPr>
        <p:spPr>
          <a:xfrm>
            <a:off x="2898320" y="4127046"/>
            <a:ext cx="1488623" cy="84908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process management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0E56FA8-5F55-06A1-95EA-EEBF5F7E99BD}"/>
              </a:ext>
            </a:extLst>
          </p:cNvPr>
          <p:cNvSpPr/>
          <p:nvPr/>
        </p:nvSpPr>
        <p:spPr>
          <a:xfrm>
            <a:off x="4386945" y="4116841"/>
            <a:ext cx="1453243" cy="849086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memory management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4CF071D-CC93-C7CA-E986-9FDE70BF1CF1}"/>
              </a:ext>
            </a:extLst>
          </p:cNvPr>
          <p:cNvSpPr/>
          <p:nvPr/>
        </p:nvSpPr>
        <p:spPr>
          <a:xfrm>
            <a:off x="7111091" y="4127046"/>
            <a:ext cx="1453243" cy="8490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networking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67A373B-ED2B-E1C4-DE98-6D1D0DFDECB0}"/>
              </a:ext>
            </a:extLst>
          </p:cNvPr>
          <p:cNvSpPr/>
          <p:nvPr/>
        </p:nvSpPr>
        <p:spPr>
          <a:xfrm>
            <a:off x="5833382" y="4127046"/>
            <a:ext cx="1277710" cy="84908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virtual file system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0618A5-0613-1753-F530-398A6C1177C8}"/>
              </a:ext>
            </a:extLst>
          </p:cNvPr>
          <p:cNvSpPr/>
          <p:nvPr/>
        </p:nvSpPr>
        <p:spPr>
          <a:xfrm>
            <a:off x="2898321" y="3714749"/>
            <a:ext cx="6784523" cy="41637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system call interface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867C39B-3A4D-75BF-5D2F-C45163A62865}"/>
              </a:ext>
            </a:extLst>
          </p:cNvPr>
          <p:cNvSpPr/>
          <p:nvPr/>
        </p:nvSpPr>
        <p:spPr>
          <a:xfrm>
            <a:off x="2898321" y="3282040"/>
            <a:ext cx="6784523" cy="434749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 standard library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CC3AAA-7DD8-9C2A-76E2-CB251A6F72BE}"/>
              </a:ext>
            </a:extLst>
          </p:cNvPr>
          <p:cNvSpPr txBox="1"/>
          <p:nvPr/>
        </p:nvSpPr>
        <p:spPr>
          <a:xfrm>
            <a:off x="1730829" y="4449536"/>
            <a:ext cx="767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kernel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86394B9-EA90-2BCE-77ED-69A0ECD183B1}"/>
              </a:ext>
            </a:extLst>
          </p:cNvPr>
          <p:cNvSpPr txBox="1"/>
          <p:nvPr/>
        </p:nvSpPr>
        <p:spPr>
          <a:xfrm>
            <a:off x="1906133" y="3018064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user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E568ED-CEF1-0EF5-B37F-20D69F77DBBE}"/>
              </a:ext>
            </a:extLst>
          </p:cNvPr>
          <p:cNvSpPr/>
          <p:nvPr/>
        </p:nvSpPr>
        <p:spPr>
          <a:xfrm>
            <a:off x="8567058" y="4131127"/>
            <a:ext cx="1115786" cy="8490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device drivers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1955485-FE72-AC84-9BF8-DC9F4768E8EE}"/>
              </a:ext>
            </a:extLst>
          </p:cNvPr>
          <p:cNvSpPr/>
          <p:nvPr/>
        </p:nvSpPr>
        <p:spPr>
          <a:xfrm>
            <a:off x="2898320" y="2855457"/>
            <a:ext cx="6784523" cy="434749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window management, graphics, shell, etc.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D7F30ED-D9E5-82A3-4C28-C50B69409D00}"/>
              </a:ext>
            </a:extLst>
          </p:cNvPr>
          <p:cNvSpPr/>
          <p:nvPr/>
        </p:nvSpPr>
        <p:spPr>
          <a:xfrm>
            <a:off x="2898320" y="2418955"/>
            <a:ext cx="6784523" cy="43474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applications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3973AD6E-06A3-CD71-3D75-79C35E775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6021163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8B60838-A9B6-A960-1965-0722B7C378C3}"/>
              </a:ext>
            </a:extLst>
          </p:cNvPr>
          <p:cNvSpPr/>
          <p:nvPr/>
        </p:nvSpPr>
        <p:spPr>
          <a:xfrm>
            <a:off x="6096000" y="2518399"/>
            <a:ext cx="1338294" cy="1338294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CPU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EEF9D61-364F-C0E3-F9BF-D944D0104A56}"/>
              </a:ext>
            </a:extLst>
          </p:cNvPr>
          <p:cNvSpPr/>
          <p:nvPr/>
        </p:nvSpPr>
        <p:spPr>
          <a:xfrm>
            <a:off x="4424646" y="2178527"/>
            <a:ext cx="1047624" cy="2018038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memory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2F5A016-C304-983C-2D0E-6DC4834726E5}"/>
              </a:ext>
            </a:extLst>
          </p:cNvPr>
          <p:cNvSpPr/>
          <p:nvPr/>
        </p:nvSpPr>
        <p:spPr>
          <a:xfrm>
            <a:off x="4424647" y="4450145"/>
            <a:ext cx="1047624" cy="81145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I/O device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7425D17-A831-5A56-61E3-6576AEEAA92F}"/>
              </a:ext>
            </a:extLst>
          </p:cNvPr>
          <p:cNvCxnSpPr>
            <a:stCxn id="5" idx="3"/>
            <a:endCxn id="4" idx="1"/>
          </p:cNvCxnSpPr>
          <p:nvPr/>
        </p:nvCxnSpPr>
        <p:spPr>
          <a:xfrm>
            <a:off x="5472270" y="3187546"/>
            <a:ext cx="623730" cy="0"/>
          </a:xfrm>
          <a:prstGeom prst="line">
            <a:avLst/>
          </a:prstGeom>
          <a:ln w="762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6763E71C-2206-18D2-188B-D078BFE13D86}"/>
              </a:ext>
            </a:extLst>
          </p:cNvPr>
          <p:cNvCxnSpPr>
            <a:endCxn id="6" idx="3"/>
          </p:cNvCxnSpPr>
          <p:nvPr/>
        </p:nvCxnSpPr>
        <p:spPr>
          <a:xfrm rot="5400000">
            <a:off x="4794041" y="3850638"/>
            <a:ext cx="1683465" cy="327003"/>
          </a:xfrm>
          <a:prstGeom prst="bentConnector2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" name="Connector: Elbow 2">
            <a:extLst>
              <a:ext uri="{FF2B5EF4-FFF2-40B4-BE49-F238E27FC236}">
                <a16:creationId xmlns:a16="http://schemas.microsoft.com/office/drawing/2014/main" id="{79DB1969-780B-7214-0F64-59260AD9009E}"/>
              </a:ext>
            </a:extLst>
          </p:cNvPr>
          <p:cNvCxnSpPr/>
          <p:nvPr/>
        </p:nvCxnSpPr>
        <p:spPr>
          <a:xfrm rot="10800000">
            <a:off x="5472270" y="2518400"/>
            <a:ext cx="623730" cy="448117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Connector: Elbow 8">
            <a:extLst>
              <a:ext uri="{FF2B5EF4-FFF2-40B4-BE49-F238E27FC236}">
                <a16:creationId xmlns:a16="http://schemas.microsoft.com/office/drawing/2014/main" id="{F6FCB53E-749E-C14B-E76A-11F25E263AAA}"/>
              </a:ext>
            </a:extLst>
          </p:cNvPr>
          <p:cNvCxnSpPr>
            <a:endCxn id="4" idx="2"/>
          </p:cNvCxnSpPr>
          <p:nvPr/>
        </p:nvCxnSpPr>
        <p:spPr>
          <a:xfrm flipV="1">
            <a:off x="5472270" y="3856693"/>
            <a:ext cx="1292877" cy="799343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CCD7A124-108A-B82C-0587-D8364291EC55}"/>
              </a:ext>
            </a:extLst>
          </p:cNvPr>
          <p:cNvSpPr/>
          <p:nvPr/>
        </p:nvSpPr>
        <p:spPr>
          <a:xfrm>
            <a:off x="4424646" y="1103654"/>
            <a:ext cx="1047624" cy="81145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storage</a:t>
            </a:r>
          </a:p>
        </p:txBody>
      </p: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046F0154-E49D-8FF0-40F1-1E90AB243E01}"/>
              </a:ext>
            </a:extLst>
          </p:cNvPr>
          <p:cNvCxnSpPr>
            <a:cxnSpLocks/>
            <a:stCxn id="4" idx="0"/>
          </p:cNvCxnSpPr>
          <p:nvPr/>
        </p:nvCxnSpPr>
        <p:spPr>
          <a:xfrm rot="16200000" flipV="1">
            <a:off x="5487410" y="1240661"/>
            <a:ext cx="1262599" cy="1292877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BA2066A9-6665-FC30-9E36-65B342166E64}"/>
              </a:ext>
            </a:extLst>
          </p:cNvPr>
          <p:cNvCxnSpPr>
            <a:endCxn id="11" idx="3"/>
          </p:cNvCxnSpPr>
          <p:nvPr/>
        </p:nvCxnSpPr>
        <p:spPr>
          <a:xfrm rot="16200000" flipV="1">
            <a:off x="4804260" y="2177391"/>
            <a:ext cx="1663026" cy="327005"/>
          </a:xfrm>
          <a:prstGeom prst="bentConnector2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F0A3A74-4DA3-B3A1-6C8E-8BB7F0D5A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6360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C209B34-D6FD-50BB-382F-138EFBCC6D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686" y="1278341"/>
            <a:ext cx="8130064" cy="4472404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B3C255-2D4D-E182-7D5D-5027D2CE4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7761845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D156C-D0BC-B96D-57B9-3264BD9480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6480" y="1020407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An account identifies a user and requested operations.</a:t>
            </a:r>
          </a:p>
          <a:p>
            <a:r>
              <a:rPr lang="en-US" dirty="0"/>
              <a:t>User name.</a:t>
            </a:r>
          </a:p>
          <a:p>
            <a:r>
              <a:rPr lang="en-US" dirty="0"/>
              <a:t>Password.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User logs into account, uses the system, logs out.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Authentication manages system access:</a:t>
            </a:r>
          </a:p>
          <a:p>
            <a:r>
              <a:rPr lang="en-US" dirty="0"/>
              <a:t>Execution of programs.</a:t>
            </a:r>
          </a:p>
          <a:p>
            <a:r>
              <a:rPr lang="en-US" dirty="0"/>
              <a:t>Access to data and the ability to modify data.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80D89E5-E330-FE01-F794-4DED297EC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031167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6CEFC593-3F89-141F-47AC-1A666B727D80}"/>
              </a:ext>
            </a:extLst>
          </p:cNvPr>
          <p:cNvCxnSpPr>
            <a:cxnSpLocks/>
          </p:cNvCxnSpPr>
          <p:nvPr/>
        </p:nvCxnSpPr>
        <p:spPr>
          <a:xfrm flipH="1">
            <a:off x="5753980" y="2353586"/>
            <a:ext cx="6062" cy="265236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33571B4A-438F-8FC6-DE8F-7E0DC7CD7441}"/>
              </a:ext>
            </a:extLst>
          </p:cNvPr>
          <p:cNvSpPr/>
          <p:nvPr/>
        </p:nvSpPr>
        <p:spPr>
          <a:xfrm>
            <a:off x="3468996" y="1875194"/>
            <a:ext cx="1308016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application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3C24E8B-7829-481E-8242-6D02250FD1C7}"/>
              </a:ext>
            </a:extLst>
          </p:cNvPr>
          <p:cNvSpPr/>
          <p:nvPr/>
        </p:nvSpPr>
        <p:spPr>
          <a:xfrm>
            <a:off x="5086858" y="1875194"/>
            <a:ext cx="1308016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session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E688AEA8-5F0D-17E2-09D0-86BB81D807FA}"/>
              </a:ext>
            </a:extLst>
          </p:cNvPr>
          <p:cNvCxnSpPr>
            <a:cxnSpLocks/>
            <a:stCxn id="3" idx="2"/>
          </p:cNvCxnSpPr>
          <p:nvPr/>
        </p:nvCxnSpPr>
        <p:spPr>
          <a:xfrm flipH="1">
            <a:off x="4116942" y="2353589"/>
            <a:ext cx="6062" cy="265236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4398809A-3D3C-1421-F2C7-5A9F5023454F}"/>
              </a:ext>
            </a:extLst>
          </p:cNvPr>
          <p:cNvSpPr/>
          <p:nvPr/>
        </p:nvSpPr>
        <p:spPr>
          <a:xfrm>
            <a:off x="3990786" y="3546548"/>
            <a:ext cx="259382" cy="119295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E8466D7-C51F-20B8-810B-6741A14D44F8}"/>
              </a:ext>
            </a:extLst>
          </p:cNvPr>
          <p:cNvCxnSpPr/>
          <p:nvPr/>
        </p:nvCxnSpPr>
        <p:spPr>
          <a:xfrm>
            <a:off x="2506151" y="2644259"/>
            <a:ext cx="0" cy="9022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Rectangle: Folded Corner 7">
            <a:extLst>
              <a:ext uri="{FF2B5EF4-FFF2-40B4-BE49-F238E27FC236}">
                <a16:creationId xmlns:a16="http://schemas.microsoft.com/office/drawing/2014/main" id="{ABC3C423-CEDD-EEAA-B9D9-B971D79009A7}"/>
              </a:ext>
            </a:extLst>
          </p:cNvPr>
          <p:cNvSpPr/>
          <p:nvPr/>
        </p:nvSpPr>
        <p:spPr>
          <a:xfrm>
            <a:off x="1599844" y="2825927"/>
            <a:ext cx="793287" cy="448117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time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CDC95BB-C6FC-5E6A-E942-6A45BBBA6B7E}"/>
              </a:ext>
            </a:extLst>
          </p:cNvPr>
          <p:cNvSpPr/>
          <p:nvPr/>
        </p:nvSpPr>
        <p:spPr>
          <a:xfrm>
            <a:off x="5626814" y="2353586"/>
            <a:ext cx="254332" cy="2906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2FD34B4-E8FE-0A7D-61CE-41ED4B477455}"/>
              </a:ext>
            </a:extLst>
          </p:cNvPr>
          <p:cNvCxnSpPr>
            <a:cxnSpLocks/>
          </p:cNvCxnSpPr>
          <p:nvPr/>
        </p:nvCxnSpPr>
        <p:spPr>
          <a:xfrm flipH="1">
            <a:off x="7371842" y="2353586"/>
            <a:ext cx="6062" cy="265236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14621B3E-6EAB-C96D-C2C0-58CCAAFAFBD8}"/>
              </a:ext>
            </a:extLst>
          </p:cNvPr>
          <p:cNvSpPr/>
          <p:nvPr/>
        </p:nvSpPr>
        <p:spPr>
          <a:xfrm>
            <a:off x="6704720" y="1875194"/>
            <a:ext cx="1308016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kernel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4F4E7E6-11B3-4865-2E35-8BB5749F9BD7}"/>
              </a:ext>
            </a:extLst>
          </p:cNvPr>
          <p:cNvSpPr/>
          <p:nvPr/>
        </p:nvSpPr>
        <p:spPr>
          <a:xfrm>
            <a:off x="7244676" y="2353585"/>
            <a:ext cx="254332" cy="23859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6C22AAB-18C8-51D8-7ACD-06CC2C9B5560}"/>
              </a:ext>
            </a:extLst>
          </p:cNvPr>
          <p:cNvSpPr/>
          <p:nvPr/>
        </p:nvSpPr>
        <p:spPr>
          <a:xfrm>
            <a:off x="5613698" y="3122652"/>
            <a:ext cx="259382" cy="16168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93333B2-0128-CDD8-7571-BF49322A0233}"/>
              </a:ext>
            </a:extLst>
          </p:cNvPr>
          <p:cNvCxnSpPr/>
          <p:nvPr/>
        </p:nvCxnSpPr>
        <p:spPr>
          <a:xfrm>
            <a:off x="5881146" y="2644259"/>
            <a:ext cx="13635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DD92A75-B4CC-E3C3-196B-DD9B2AD39C61}"/>
              </a:ext>
            </a:extLst>
          </p:cNvPr>
          <p:cNvCxnSpPr>
            <a:cxnSpLocks/>
          </p:cNvCxnSpPr>
          <p:nvPr/>
        </p:nvCxnSpPr>
        <p:spPr>
          <a:xfrm flipH="1">
            <a:off x="5881146" y="3122652"/>
            <a:ext cx="13635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04A5CE6-AF4E-430B-8071-2DAADC32D28B}"/>
              </a:ext>
            </a:extLst>
          </p:cNvPr>
          <p:cNvCxnSpPr>
            <a:cxnSpLocks/>
          </p:cNvCxnSpPr>
          <p:nvPr/>
        </p:nvCxnSpPr>
        <p:spPr>
          <a:xfrm flipH="1">
            <a:off x="4250168" y="3574291"/>
            <a:ext cx="134375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Rectangle: Folded Corner 20">
            <a:extLst>
              <a:ext uri="{FF2B5EF4-FFF2-40B4-BE49-F238E27FC236}">
                <a16:creationId xmlns:a16="http://schemas.microsoft.com/office/drawing/2014/main" id="{C2B239E6-E963-E543-4799-75CD155A7D43}"/>
              </a:ext>
            </a:extLst>
          </p:cNvPr>
          <p:cNvSpPr/>
          <p:nvPr/>
        </p:nvSpPr>
        <p:spPr>
          <a:xfrm>
            <a:off x="7697833" y="2420200"/>
            <a:ext cx="1734871" cy="448117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login request</a:t>
            </a:r>
          </a:p>
        </p:txBody>
      </p:sp>
      <p:sp>
        <p:nvSpPr>
          <p:cNvPr id="22" name="Rectangle: Folded Corner 21">
            <a:extLst>
              <a:ext uri="{FF2B5EF4-FFF2-40B4-BE49-F238E27FC236}">
                <a16:creationId xmlns:a16="http://schemas.microsoft.com/office/drawing/2014/main" id="{12935C43-798F-30E4-4694-BEB85E9F0C0F}"/>
              </a:ext>
            </a:extLst>
          </p:cNvPr>
          <p:cNvSpPr/>
          <p:nvPr/>
        </p:nvSpPr>
        <p:spPr>
          <a:xfrm>
            <a:off x="7697834" y="3095403"/>
            <a:ext cx="1734872" cy="448117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authentication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E82E40A9-ADE2-F87D-E703-997A61AD2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267139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D9A03F-BB48-9B41-AEE7-EB98B76A7E89}"/>
              </a:ext>
            </a:extLst>
          </p:cNvPr>
          <p:cNvSpPr txBox="1"/>
          <p:nvPr/>
        </p:nvSpPr>
        <p:spPr>
          <a:xfrm>
            <a:off x="5370428" y="2551837"/>
            <a:ext cx="193514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if (a &gt; 5) {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x = 3;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} else {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x = 4;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y = 7;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942F5A42-CE5F-B42A-E8A8-8B436EDF2526}"/>
              </a:ext>
            </a:extLst>
          </p:cNvPr>
          <p:cNvSpPr/>
          <p:nvPr/>
        </p:nvSpPr>
        <p:spPr>
          <a:xfrm>
            <a:off x="5403040" y="2230888"/>
            <a:ext cx="1162926" cy="2137637"/>
          </a:xfrm>
          <a:custGeom>
            <a:avLst/>
            <a:gdLst>
              <a:gd name="connsiteX0" fmla="*/ 270170 w 1162926"/>
              <a:gd name="connsiteY0" fmla="*/ 0 h 2137637"/>
              <a:gd name="connsiteX1" fmla="*/ 385227 w 1162926"/>
              <a:gd name="connsiteY1" fmla="*/ 448117 h 2137637"/>
              <a:gd name="connsiteX2" fmla="*/ 1160347 w 1162926"/>
              <a:gd name="connsiteY2" fmla="*/ 726676 h 2137637"/>
              <a:gd name="connsiteX3" fmla="*/ 88501 w 1162926"/>
              <a:gd name="connsiteY3" fmla="*/ 1023402 h 2137637"/>
              <a:gd name="connsiteX4" fmla="*/ 136946 w 1162926"/>
              <a:gd name="connsiteY4" fmla="*/ 2137637 h 2137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2926" h="2137637">
                <a:moveTo>
                  <a:pt x="270170" y="0"/>
                </a:moveTo>
                <a:cubicBezTo>
                  <a:pt x="253517" y="163502"/>
                  <a:pt x="236864" y="327004"/>
                  <a:pt x="385227" y="448117"/>
                </a:cubicBezTo>
                <a:cubicBezTo>
                  <a:pt x="533590" y="569230"/>
                  <a:pt x="1209801" y="630795"/>
                  <a:pt x="1160347" y="726676"/>
                </a:cubicBezTo>
                <a:cubicBezTo>
                  <a:pt x="1110893" y="822557"/>
                  <a:pt x="259068" y="788242"/>
                  <a:pt x="88501" y="1023402"/>
                </a:cubicBezTo>
                <a:cubicBezTo>
                  <a:pt x="-82066" y="1258562"/>
                  <a:pt x="27440" y="1698099"/>
                  <a:pt x="136946" y="2137637"/>
                </a:cubicBezTo>
              </a:path>
            </a:pathLst>
          </a:cu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4581E4BA-63EB-8B4A-1568-9E62DFBE2F85}"/>
              </a:ext>
            </a:extLst>
          </p:cNvPr>
          <p:cNvSpPr/>
          <p:nvPr/>
        </p:nvSpPr>
        <p:spPr>
          <a:xfrm>
            <a:off x="5467752" y="2279333"/>
            <a:ext cx="988292" cy="2113415"/>
          </a:xfrm>
          <a:custGeom>
            <a:avLst/>
            <a:gdLst>
              <a:gd name="connsiteX0" fmla="*/ 5622 w 988292"/>
              <a:gd name="connsiteY0" fmla="*/ 0 h 2113415"/>
              <a:gd name="connsiteX1" fmla="*/ 48011 w 988292"/>
              <a:gd name="connsiteY1" fmla="*/ 436006 h 2113415"/>
              <a:gd name="connsiteX2" fmla="*/ 356848 w 988292"/>
              <a:gd name="connsiteY2" fmla="*/ 993124 h 2113415"/>
              <a:gd name="connsiteX3" fmla="*/ 986634 w 988292"/>
              <a:gd name="connsiteY3" fmla="*/ 1289849 h 2113415"/>
              <a:gd name="connsiteX4" fmla="*/ 150957 w 988292"/>
              <a:gd name="connsiteY4" fmla="*/ 1580520 h 2113415"/>
              <a:gd name="connsiteX5" fmla="*/ 181235 w 988292"/>
              <a:gd name="connsiteY5" fmla="*/ 2113415 h 2113415"/>
              <a:gd name="connsiteX6" fmla="*/ 181235 w 988292"/>
              <a:gd name="connsiteY6" fmla="*/ 2113415 h 2113415"/>
              <a:gd name="connsiteX7" fmla="*/ 181235 w 988292"/>
              <a:gd name="connsiteY7" fmla="*/ 2113415 h 2113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8292" h="2113415">
                <a:moveTo>
                  <a:pt x="5622" y="0"/>
                </a:moveTo>
                <a:cubicBezTo>
                  <a:pt x="-2453" y="135242"/>
                  <a:pt x="-10527" y="270485"/>
                  <a:pt x="48011" y="436006"/>
                </a:cubicBezTo>
                <a:cubicBezTo>
                  <a:pt x="106549" y="601527"/>
                  <a:pt x="200411" y="850817"/>
                  <a:pt x="356848" y="993124"/>
                </a:cubicBezTo>
                <a:cubicBezTo>
                  <a:pt x="513285" y="1135431"/>
                  <a:pt x="1020949" y="1191950"/>
                  <a:pt x="986634" y="1289849"/>
                </a:cubicBezTo>
                <a:cubicBezTo>
                  <a:pt x="952319" y="1387748"/>
                  <a:pt x="285190" y="1443259"/>
                  <a:pt x="150957" y="1580520"/>
                </a:cubicBezTo>
                <a:cubicBezTo>
                  <a:pt x="16724" y="1717781"/>
                  <a:pt x="181235" y="2113415"/>
                  <a:pt x="181235" y="2113415"/>
                </a:cubicBezTo>
                <a:lnTo>
                  <a:pt x="181235" y="2113415"/>
                </a:lnTo>
                <a:lnTo>
                  <a:pt x="181235" y="2113415"/>
                </a:lnTo>
              </a:path>
            </a:pathLst>
          </a:custGeom>
          <a:ln w="38100">
            <a:headEnd type="none" w="med" len="med"/>
            <a:tailEnd type="triangl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3B7F25-70DF-15B3-70AB-13673ADFE00E}"/>
              </a:ext>
            </a:extLst>
          </p:cNvPr>
          <p:cNvSpPr txBox="1"/>
          <p:nvPr/>
        </p:nvSpPr>
        <p:spPr>
          <a:xfrm>
            <a:off x="4421785" y="2094667"/>
            <a:ext cx="10136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thread 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4251D6-5934-875B-956B-5034B94CB007}"/>
              </a:ext>
            </a:extLst>
          </p:cNvPr>
          <p:cNvSpPr txBox="1"/>
          <p:nvPr/>
        </p:nvSpPr>
        <p:spPr>
          <a:xfrm>
            <a:off x="5700532" y="2094667"/>
            <a:ext cx="10136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thread 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C38352-BCCD-4EC9-2CD6-A754FDB7A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96468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68BA0A-8BEF-CDC3-97AA-F1FAB9394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8242" y="947620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True concurrency provides execution of several operations at the same time.</a:t>
            </a:r>
          </a:p>
          <a:p>
            <a:r>
              <a:rPr lang="en-US" dirty="0"/>
              <a:t>Requires enough hardware resources to execute all operations.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Apparent concurrency switches between operations to provide the appearance of simultaneous execution.</a:t>
            </a:r>
          </a:p>
          <a:p>
            <a:r>
              <a:rPr lang="en-US" dirty="0"/>
              <a:t>Hardware can be shared.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Programs can be concurrent with each other. Programs and I/O can operate concurrently.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23D8146-555A-3AAA-14B6-E884EAD5E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7687658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1023</TotalTime>
  <Words>2472</Words>
  <Application>Microsoft Office PowerPoint</Application>
  <PresentationFormat>Widescreen</PresentationFormat>
  <Paragraphs>410</Paragraphs>
  <Slides>35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1" baseType="lpstr">
      <vt:lpstr>Aptos</vt:lpstr>
      <vt:lpstr>Arial</vt:lpstr>
      <vt:lpstr>Calibri</vt:lpstr>
      <vt:lpstr>Calibri Light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Marilyn Wolf</dc:creator>
  <cp:lastModifiedBy>Marilyn Wolf</cp:lastModifiedBy>
  <cp:revision>117</cp:revision>
  <dcterms:created xsi:type="dcterms:W3CDTF">2023-12-05T22:16:39Z</dcterms:created>
  <dcterms:modified xsi:type="dcterms:W3CDTF">2026-03-25T15:21:34Z</dcterms:modified>
</cp:coreProperties>
</file>