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5" r:id="rId2"/>
    <p:sldId id="332" r:id="rId3"/>
    <p:sldId id="257" r:id="rId4"/>
    <p:sldId id="333" r:id="rId5"/>
    <p:sldId id="256" r:id="rId6"/>
    <p:sldId id="316" r:id="rId7"/>
    <p:sldId id="260" r:id="rId8"/>
    <p:sldId id="317" r:id="rId9"/>
    <p:sldId id="261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264" r:id="rId22"/>
    <p:sldId id="263" r:id="rId23"/>
    <p:sldId id="329" r:id="rId24"/>
    <p:sldId id="330" r:id="rId25"/>
    <p:sldId id="33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5" autoAdjust="0"/>
    <p:restoredTop sz="86429" autoAdjust="0"/>
  </p:normalViewPr>
  <p:slideViewPr>
    <p:cSldViewPr snapToGrid="0">
      <p:cViewPr varScale="1">
        <p:scale>
          <a:sx n="56" d="100"/>
          <a:sy n="56" d="100"/>
        </p:scale>
        <p:origin x="249" y="261"/>
      </p:cViewPr>
      <p:guideLst/>
    </p:cSldViewPr>
  </p:slideViewPr>
  <p:outlineViewPr>
    <p:cViewPr>
      <p:scale>
        <a:sx n="33" d="100"/>
        <a:sy n="33" d="100"/>
      </p:scale>
      <p:origin x="0" y="-132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487C2-E24C-4966-911D-E4CFB3CBE805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33B88-5D21-4B77-B648-0B341EE6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15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module</a:t>
            </a:r>
            <a:r>
              <a:rPr lang="en-US" baseline="0" dirty="0"/>
              <a:t> describes the relationship between high-level </a:t>
            </a:r>
            <a:r>
              <a:rPr lang="en-US" baseline="0" dirty="0" err="1"/>
              <a:t>langage</a:t>
            </a:r>
            <a:r>
              <a:rPr lang="en-US" baseline="0" dirty="0"/>
              <a:t> code and instructions.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AD946-7F80-466C-9756-0D9D0C4EF5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3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Expressions</a:t>
            </a:r>
            <a:r>
              <a:rPr lang="en-US" baseline="0" dirty="0"/>
              <a:t> may be rewritten to map directly into available instructions. For example, a &lt; b can be written as either b – a &gt; 0 or a – b &lt; 0.  The form most convenient for the instruction set can be chosen by the compiler.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708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stack pointer can be accessed with an offset, for example 40(</a:t>
            </a:r>
            <a:r>
              <a:rPr lang="en-US" baseline="0" dirty="0" err="1"/>
              <a:t>sp</a:t>
            </a:r>
            <a:r>
              <a:rPr lang="en-US" baseline="0" dirty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69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single expression may result in several instructions to load variable values into registers and perform the required operations.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55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assignment computes</a:t>
            </a:r>
            <a:r>
              <a:rPr lang="en-US" baseline="0" dirty="0"/>
              <a:t> an expression on the right hand side of the assignment, then stores the value in the variable on the left hand side.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2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if statement computes</a:t>
            </a:r>
            <a:r>
              <a:rPr lang="en-US" baseline="0" dirty="0"/>
              <a:t> the test expression, then uses branches and jumps to execute the proper code based on the result.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1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</a:t>
            </a:r>
            <a:r>
              <a:rPr lang="en-US" baseline="0" dirty="0"/>
              <a:t> access an array, the index is first calculated.  That index is then used as an offset from the base address of the array.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18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while statement computes</a:t>
            </a:r>
            <a:r>
              <a:rPr lang="en-US" baseline="0" dirty="0"/>
              <a:t> the test function.  The while loop body performs the required operations, then jumps back to the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9480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Values</a:t>
            </a:r>
            <a:r>
              <a:rPr lang="en-US" baseline="0" dirty="0"/>
              <a:t> in a struct can be accessed using constant offsets from a pointer.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766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pointer value</a:t>
            </a:r>
            <a:r>
              <a:rPr lang="en-US" baseline="0" dirty="0"/>
              <a:t> can be loaded into a register, then the value is used to access the value being pointed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706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for loop</a:t>
            </a:r>
            <a:r>
              <a:rPr lang="en-US" baseline="0" dirty="0"/>
              <a:t> is similar to a while loop but with explicit loop initialization, tests, and update.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4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Statement defines an action in a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Statements operate on variables.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Instructions are generated to implement statements.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27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initialization code is executed before the loop</a:t>
            </a:r>
            <a:r>
              <a:rPr lang="en-US" baseline="0" dirty="0"/>
              <a:t> proper is entered.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254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function activation record</a:t>
            </a:r>
            <a:r>
              <a:rPr lang="en-US" baseline="0" dirty="0"/>
              <a:t> holds values used locally by the function: its return value, parameters, CPU status, local data, temporaries.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10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digital filter value is computed as a sum of</a:t>
            </a:r>
            <a:r>
              <a:rPr lang="en-US" baseline="0" dirty="0"/>
              <a:t> a sequence of multiplied values.  The operation can be implemented using a for loop.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0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object</a:t>
            </a:r>
            <a:r>
              <a:rPr lang="en-US" baseline="0" dirty="0"/>
              <a:t> code for the digital filter defines some storage for variables, then initializes the loop.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245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loop body accesses a[</a:t>
            </a:r>
            <a:r>
              <a:rPr lang="en-US" dirty="0" err="1"/>
              <a:t>i</a:t>
            </a:r>
            <a:r>
              <a:rPr lang="en-US" dirty="0"/>
              <a:t>] and b[</a:t>
            </a:r>
            <a:r>
              <a:rPr lang="en-US" dirty="0" err="1"/>
              <a:t>i</a:t>
            </a:r>
            <a:r>
              <a:rPr lang="en-US" dirty="0"/>
              <a:t>],</a:t>
            </a:r>
            <a:r>
              <a:rPr lang="en-US" baseline="0" dirty="0"/>
              <a:t> adds them into the running sum, and updates the array addresses and loop counter. It then tests the exit condition for the loop.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755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Attack on program:</a:t>
            </a:r>
          </a:p>
          <a:p>
            <a:r>
              <a:rPr lang="en-US" dirty="0"/>
              <a:t>* Inject malicious code as data.</a:t>
            </a:r>
          </a:p>
          <a:p>
            <a:r>
              <a:rPr lang="en-US"/>
              <a:t>* Cause </a:t>
            </a:r>
            <a:r>
              <a:rPr lang="en-US" dirty="0"/>
              <a:t>program to execute the malicious code.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71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Memory</a:t>
            </a:r>
            <a:r>
              <a:rPr lang="en-US" baseline="0" dirty="0"/>
              <a:t> holds a sequence of instructions. The pc points to the currently executing instruction.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731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Program counter (pc) points to current instruction.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jump unconditionally changes pc.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branch may change pc based on data or condition.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Different</a:t>
            </a:r>
            <a:r>
              <a:rPr lang="en-US" baseline="0" dirty="0"/>
              <a:t> values of the variable d result in different execution paths through the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85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label is</a:t>
            </a:r>
            <a:r>
              <a:rPr lang="en-US" baseline="0" dirty="0"/>
              <a:t> a name for a location in an assembly language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1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Assembling</a:t>
            </a:r>
            <a:r>
              <a:rPr lang="en-US" baseline="0" dirty="0"/>
              <a:t> a program into object code is a two-pass process.  Pass 1 identifies the values assigned to labels and stores them in a symbol table.  Pass 2 emits object code based on the symbol 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28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</a:t>
            </a:r>
            <a:r>
              <a:rPr lang="en-US" dirty="0" err="1"/>
              <a:t>pseudoinstructions</a:t>
            </a:r>
            <a:r>
              <a:rPr lang="en-US" baseline="0" dirty="0"/>
              <a:t> may be implemented in more than one instruction.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2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linker</a:t>
            </a:r>
            <a:r>
              <a:rPr lang="en-US" baseline="0" dirty="0"/>
              <a:t> combines several object modules into an executable binary. The symbol table may be included for debugging.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333B88-5D21-4B77-B648-0B341EE6C4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92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E8800-7368-DFFE-CB75-B3CC4498EB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EFF226-C036-1E70-6A03-CC0304FD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A3310-5309-AAEC-E5D6-4F6ABD796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DA6F7-A718-427D-9BBC-CDCF6752001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E5FDD-BFF3-1A29-523D-03DC7AA19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1C377-7717-45FE-3985-84A9DF939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97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7C24B-2144-3F8C-FC35-8A6DA4BE6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4EA77F-2D2C-FF51-AB58-79AFCDC01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41574-B20A-F589-F673-D31E665F4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E7B33-83EE-413B-A52B-806BB8A8532A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9C519-D987-7CB5-E71A-77303D88E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328E3-1E94-540F-736A-473DBA2D2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0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317DB-E7F2-3597-003C-CD39140D09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33B40B-7E10-59C6-72F2-686BA21F3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15F5C-46A3-BC0D-4619-4086B646F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4276-C346-4EE1-A891-4A9476EB462E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C57AF-F3D9-79A6-3D32-B6286FA6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A91C60-6802-6292-8A09-CB07A80B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98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EE8FB-4B5D-B273-6DA8-5D57E372F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B5C6F-7FDD-1EA7-E825-4C357768A5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2F077-5E99-D26D-385A-0E2CCC5B1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E29A-2391-485D-8524-B4E96936204A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C6B17-04A8-45F6-CD65-4DCAFE631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F5AEA-F90F-7713-AF4F-1B6077EED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65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0E39D-1297-B1C2-8238-C582761F1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DA83B-04C0-2DB7-64AA-9CF9C4E5E8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00CAB-86F0-59B5-B52C-4DD859322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2A64-A71C-4815-8470-895017F3C62B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3F7D6-3236-5956-F7D2-7B27065B4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EB00A-98BE-1DA7-D997-F09302C16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4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7794-95A8-9D92-D2BE-9CFEBCC54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2D32E-47FC-D4D0-AC79-E4ED448130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654CD3-D8E5-E7C4-E546-BD64D34DD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DDA403-CD75-F2DF-E48E-C449F39DE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E4416-8D23-491D-86F7-296F164689F7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8F40B0-23CE-4796-339A-F5D2C4801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00012-A0CA-4669-3EE7-307DA492B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47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EB5DC-3505-54AA-3F65-7F95AEA68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ECF088-6AAC-A9A4-F652-CBF98A259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B70A0B-548D-3A46-F42C-1D627408E8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2C650E-52D2-4001-1C84-84882CAF8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172FC3-4093-2659-C474-82BFCF0EF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532E59-F583-F16D-4CD0-6C58110F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8504D-A691-4494-8F78-C7E2EDD1D485}" type="datetime1">
              <a:rPr lang="en-US" smtClean="0"/>
              <a:t>3/25/2026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7B3D5D-1F10-D078-1A30-3C573EBA4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8C068F-B1C9-0EBC-5F5A-24666D1E5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48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677F-7CFD-1E5B-8C5F-B3ACAB2F5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65BED8-3366-54FF-4A08-A048D392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CB77D-7BBC-4361-8207-982612B1C873}" type="datetime1">
              <a:rPr lang="en-US" smtClean="0"/>
              <a:t>3/25/2026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5D636E-FE15-8AF5-D157-4C5C1AD0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DAEF1-3C32-A371-B0E0-B29498356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92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624F5C-7AF6-FC1A-E249-2704985DC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B90CA-FDC2-4FFC-8A67-231C9F8D21A9}" type="datetime1">
              <a:rPr lang="en-US" smtClean="0"/>
              <a:t>3/25/2026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5F4BC5-ABA8-9D59-8943-A8AB4A926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B6DF1C-EFCE-F0FD-B4F5-E29BAF67A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9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FFC85-BBAB-3150-987E-8BF343871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9C266-C8CA-02B4-3569-653C6D9D9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2C1241-360B-3BF4-9848-071D7F21E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FACD-72B9-C851-7572-10F4DBFD4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42C51-B26B-4FD7-AAD8-4C061D3C993E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C0B5AC-3A1C-B296-E067-ED501F1A4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90B2A-80CC-36D2-3A10-F7BAE358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7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62273-A2CA-A60D-2EFE-B76A12AE4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2B01CE-56B8-BAFA-BF1C-7A60F821A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4B969-C6B2-890E-1B9F-4D3E1C7351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6E507B-138D-39A8-32B6-819ED80F2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45E5-5122-4898-9EE7-E2EA19CDEAFB}" type="datetime1">
              <a:rPr lang="en-US" smtClean="0"/>
              <a:t>3/25/2026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9F9C93-A656-4D61-D603-B440A3B76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2C1C69-7EF7-3125-3BCB-9A648174C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26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AB71AE-8257-6C74-4722-24E320CEC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2E6C0E-32A6-B312-797E-A4C0EFF7C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D22B1-A039-4AEF-5AEB-568377C897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B15A2-30C5-4D28-BE80-25A39E0B5841}" type="datetime1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3E1C5-66A7-86DD-0A14-4F76ED2D1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2025 Marilyn Wolf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7CC66-A75A-4D80-F374-2B7452562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03E69-79A3-4678-9A59-A9EE199E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26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35213" y="1847850"/>
            <a:ext cx="538180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800" dirty="0"/>
              <a:t>Code and Instructions</a:t>
            </a:r>
            <a:endParaRPr lang="en-US" sz="5800" i="1" dirty="0"/>
          </a:p>
          <a:p>
            <a:pPr marL="0" indent="0">
              <a:buNone/>
            </a:pPr>
            <a:endParaRPr lang="en-US" sz="2400" dirty="0">
              <a:hlinkClick r:id="" action="ppaction://noaction"/>
            </a:endParaRPr>
          </a:p>
          <a:p>
            <a:pPr marL="0" indent="0">
              <a:buNone/>
            </a:pPr>
            <a:r>
              <a:rPr lang="en-US" sz="2400" dirty="0"/>
              <a:t>http://www.marilynwolf.com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© 2025 Marilyn Wolf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ED22B8-A749-9117-8D64-2C1A0A9F9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4" y="365125"/>
            <a:ext cx="4911852" cy="60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60B869-6D43-3930-8251-9CCB22BD1E93}"/>
              </a:ext>
            </a:extLst>
          </p:cNvPr>
          <p:cNvSpPr txBox="1"/>
          <p:nvPr/>
        </p:nvSpPr>
        <p:spPr>
          <a:xfrm>
            <a:off x="2775044" y="3148084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a &lt; b</a:t>
            </a:r>
            <a:endParaRPr lang="en-US" dirty="0">
              <a:latin typeface="Lucida Sans Typewriter" panose="020B05090305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F16484-CCBA-06DF-44F8-774EDD1FBB24}"/>
              </a:ext>
            </a:extLst>
          </p:cNvPr>
          <p:cNvSpPr txBox="1"/>
          <p:nvPr/>
        </p:nvSpPr>
        <p:spPr>
          <a:xfrm>
            <a:off x="7422106" y="263174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b – a &gt; 0</a:t>
            </a:r>
            <a:endParaRPr lang="en-US" dirty="0">
              <a:latin typeface="Lucida Sans Typewriter" panose="020B05090305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020821-65B0-DEA1-AB82-354FB4C6A4B2}"/>
              </a:ext>
            </a:extLst>
          </p:cNvPr>
          <p:cNvSpPr txBox="1"/>
          <p:nvPr/>
        </p:nvSpPr>
        <p:spPr>
          <a:xfrm>
            <a:off x="7422106" y="353561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a </a:t>
            </a:r>
            <a:r>
              <a:rPr lang="en-US" sz="180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– b &lt; 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0</a:t>
            </a:r>
            <a:endParaRPr lang="en-US" dirty="0">
              <a:latin typeface="Lucida Sans Typewriter" panose="020B0509030504030204" pitchFamily="49" charset="0"/>
            </a:endParaRP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64BCAB6D-D1E4-ABBF-058B-6230009C2EF1}"/>
              </a:ext>
            </a:extLst>
          </p:cNvPr>
          <p:cNvCxnSpPr>
            <a:stCxn id="2" idx="3"/>
            <a:endCxn id="3" idx="1"/>
          </p:cNvCxnSpPr>
          <p:nvPr/>
        </p:nvCxnSpPr>
        <p:spPr>
          <a:xfrm flipV="1">
            <a:off x="3657017" y="2816409"/>
            <a:ext cx="3765089" cy="516341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8215A00-AF53-BF47-1EAC-18E568F0413E}"/>
              </a:ext>
            </a:extLst>
          </p:cNvPr>
          <p:cNvCxnSpPr>
            <a:stCxn id="2" idx="3"/>
            <a:endCxn id="4" idx="1"/>
          </p:cNvCxnSpPr>
          <p:nvPr/>
        </p:nvCxnSpPr>
        <p:spPr>
          <a:xfrm>
            <a:off x="3657017" y="3332750"/>
            <a:ext cx="3765089" cy="387529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D5E1F-6934-FA60-9AF6-A24D5D2B8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1111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0E0EDC-7FCE-5C78-76BD-E48B77C427EB}"/>
              </a:ext>
            </a:extLst>
          </p:cNvPr>
          <p:cNvSpPr txBox="1"/>
          <p:nvPr/>
        </p:nvSpPr>
        <p:spPr>
          <a:xfrm>
            <a:off x="4485564" y="2752299"/>
            <a:ext cx="213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40(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83E6A6-8B48-0BD3-EFF9-FBB059F417F2}"/>
              </a:ext>
            </a:extLst>
          </p:cNvPr>
          <p:cNvSpPr txBox="1"/>
          <p:nvPr/>
        </p:nvSpPr>
        <p:spPr>
          <a:xfrm>
            <a:off x="4485564" y="2297372"/>
            <a:ext cx="224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stack pointer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80E62C-187E-27FD-DA80-677176C55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274063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BBC507-6754-D5D0-3B6B-7E9E73E064CD}"/>
              </a:ext>
            </a:extLst>
          </p:cNvPr>
          <p:cNvSpPr txBox="1"/>
          <p:nvPr/>
        </p:nvSpPr>
        <p:spPr>
          <a:xfrm>
            <a:off x="7292454" y="2461146"/>
            <a:ext cx="2555508" cy="1550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a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b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 x28, x28, x29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x27, c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mul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x27, x27, x28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D52C03-FFB3-C36D-D819-95A6C5A45514}"/>
              </a:ext>
            </a:extLst>
          </p:cNvPr>
          <p:cNvSpPr txBox="1"/>
          <p:nvPr/>
        </p:nvSpPr>
        <p:spPr>
          <a:xfrm>
            <a:off x="3150379" y="3059668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(a + b)*c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9CA1F23-9C3C-244C-1652-EDF96A905401}"/>
              </a:ext>
            </a:extLst>
          </p:cNvPr>
          <p:cNvCxnSpPr>
            <a:stCxn id="3" idx="3"/>
            <a:endCxn id="2" idx="1"/>
          </p:cNvCxnSpPr>
          <p:nvPr/>
        </p:nvCxnSpPr>
        <p:spPr>
          <a:xfrm flipV="1">
            <a:off x="4590197" y="3236263"/>
            <a:ext cx="2702257" cy="80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160DDA-D112-ED6F-4ABA-99C08C393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433021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9AAAD-DD0A-B3B5-62E0-C92614F1A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C31FE-3DF1-79E7-0864-2C2AFA533C71}"/>
              </a:ext>
            </a:extLst>
          </p:cNvPr>
          <p:cNvSpPr txBox="1"/>
          <p:nvPr/>
        </p:nvSpPr>
        <p:spPr>
          <a:xfrm>
            <a:off x="7206019" y="2702257"/>
            <a:ext cx="2416046" cy="1253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44(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48(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  <a:p>
            <a:pPr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 x3, x28, x29</a:t>
            </a:r>
          </a:p>
          <a:p>
            <a:pPr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x3, 52(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sp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C84E58-4B50-7B8B-4B78-DE3BCBB9E110}"/>
              </a:ext>
            </a:extLst>
          </p:cNvPr>
          <p:cNvSpPr txBox="1"/>
          <p:nvPr/>
        </p:nvSpPr>
        <p:spPr>
          <a:xfrm>
            <a:off x="2117699" y="3146801"/>
            <a:ext cx="1579278" cy="364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 = b + c;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2524C9D-27D6-77D0-B9C0-CF0589BE8997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>
            <a:off x="3696977" y="3329191"/>
            <a:ext cx="3509042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9B311-3987-EA4F-F672-4152F525F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550763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51465-FC25-09E8-D734-911856815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63DD0C-5256-BE7C-D28C-25BA8731BB13}"/>
              </a:ext>
            </a:extLst>
          </p:cNvPr>
          <p:cNvSpPr txBox="1"/>
          <p:nvPr/>
        </p:nvSpPr>
        <p:spPr>
          <a:xfrm>
            <a:off x="7105936" y="2257711"/>
            <a:ext cx="3339376" cy="2142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x29, else1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if1: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x30, x28, 0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j endif1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else1: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x30, x29, 0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endif1: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845BB1-2FFA-5132-EA7E-A65F0CE8EE5C}"/>
              </a:ext>
            </a:extLst>
          </p:cNvPr>
          <p:cNvSpPr txBox="1"/>
          <p:nvPr/>
        </p:nvSpPr>
        <p:spPr>
          <a:xfrm>
            <a:off x="925794" y="3146801"/>
            <a:ext cx="4229043" cy="364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if (b &lt; c) a = b; else a = c;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39C9F53-0BEF-6DC9-A909-B03DF6E937FF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>
            <a:off x="5154837" y="3329191"/>
            <a:ext cx="195109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31116-CA5B-DBC4-9CBD-086D61D4F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754088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01DCA-F602-39C8-21E0-F437E0195344}"/>
              </a:ext>
            </a:extLst>
          </p:cNvPr>
          <p:cNvSpPr txBox="1"/>
          <p:nvPr/>
        </p:nvSpPr>
        <p:spPr>
          <a:xfrm>
            <a:off x="3270913" y="1492155"/>
            <a:ext cx="4599296" cy="268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array1: 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	.word 0, 0, 0, 0</a:t>
            </a:r>
          </a:p>
          <a:p>
            <a:endParaRPr lang="en-US" dirty="0"/>
          </a:p>
          <a:p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</a:rPr>
              <a:t> x30, 4(x10)</a:t>
            </a:r>
          </a:p>
          <a:p>
            <a:endParaRPr lang="en-US" dirty="0">
              <a:latin typeface="Lucida Sans Typewriter" panose="020B0509030504030204" pitchFamily="49" charset="0"/>
              <a:ea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slli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x31, x31, 2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 x30, x30, x31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0(x30)</a:t>
            </a:r>
          </a:p>
          <a:p>
            <a:endParaRPr lang="en-US" dirty="0">
              <a:latin typeface="Lucida Sans Typewriter" panose="020B05090305040302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AA85CD-2CDF-DEEB-BCE6-91BF5CD7C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490864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83D9F-487B-D884-ECE9-4B57CBA89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EE7E41-1094-835B-A45C-6795D4EF2971}"/>
              </a:ext>
            </a:extLst>
          </p:cNvPr>
          <p:cNvSpPr txBox="1"/>
          <p:nvPr/>
        </p:nvSpPr>
        <p:spPr>
          <a:xfrm>
            <a:off x="7105936" y="2257711"/>
            <a:ext cx="3853940" cy="1550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whiletest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 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x27,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whileexit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x28, -1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	j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whiletest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whileexit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E79895-08BC-3A0A-E851-B8FC1FCB266C}"/>
              </a:ext>
            </a:extLst>
          </p:cNvPr>
          <p:cNvSpPr txBox="1"/>
          <p:nvPr/>
        </p:nvSpPr>
        <p:spPr>
          <a:xfrm>
            <a:off x="1430761" y="2554074"/>
            <a:ext cx="3425938" cy="9575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&gt;= j) {</a:t>
            </a:r>
          </a:p>
          <a:p>
            <a:pPr lvl="1">
              <a:lnSpc>
                <a:spcPct val="107000"/>
              </a:lnSpc>
            </a:pP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	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– 1;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A637FD4-4261-5D17-7765-791C2AF59EBE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>
            <a:off x="4856699" y="3032827"/>
            <a:ext cx="2249237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908A70-98DF-68AC-08B1-17B4FEA0B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88267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D5FD2-08A8-EE44-7217-8BFF24932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C3CF96-A76D-C354-E059-4126AD3BC705}"/>
              </a:ext>
            </a:extLst>
          </p:cNvPr>
          <p:cNvSpPr txBox="1"/>
          <p:nvPr/>
        </p:nvSpPr>
        <p:spPr>
          <a:xfrm>
            <a:off x="6514533" y="2613876"/>
            <a:ext cx="5464958" cy="9575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la x10,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mystruct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	# starting address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0(x10)	# index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4(x10)   	# value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4453F6-C735-FA2A-B608-37B16C9813AE}"/>
              </a:ext>
            </a:extLst>
          </p:cNvPr>
          <p:cNvSpPr txBox="1"/>
          <p:nvPr/>
        </p:nvSpPr>
        <p:spPr>
          <a:xfrm>
            <a:off x="1053173" y="2317513"/>
            <a:ext cx="3392275" cy="1550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struct record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int index;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int value;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struct record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mystruct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;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49D40E5-4565-F332-F844-3FFC01188A43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 flipV="1">
            <a:off x="4445448" y="3092629"/>
            <a:ext cx="2069085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1E3DC-1D07-67D5-6911-F238D4DD8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68433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56C31-CA9B-6A57-CB9E-914DF2128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6D3429-4329-C576-524C-7E5A5FC21B4B}"/>
              </a:ext>
            </a:extLst>
          </p:cNvPr>
          <p:cNvSpPr txBox="1"/>
          <p:nvPr/>
        </p:nvSpPr>
        <p:spPr>
          <a:xfrm>
            <a:off x="4107975" y="2843283"/>
            <a:ext cx="4599296" cy="661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la x10,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ptr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0(x10)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0D5427-A942-3B32-BF91-9605F40B6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72147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D18E6-6732-4ADF-7791-39D4C5241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81ED2A-8FFF-E421-A130-E48679E92C51}"/>
              </a:ext>
            </a:extLst>
          </p:cNvPr>
          <p:cNvSpPr txBox="1"/>
          <p:nvPr/>
        </p:nvSpPr>
        <p:spPr>
          <a:xfrm>
            <a:off x="7083190" y="2097825"/>
            <a:ext cx="3575018" cy="1846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forbody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 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bge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x30,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forexit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add x29, x29, x28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x28, 1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j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forbody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forexit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420A4C-94B9-4308-1BA3-7C5A4B837B8B}"/>
              </a:ext>
            </a:extLst>
          </p:cNvPr>
          <p:cNvSpPr txBox="1"/>
          <p:nvPr/>
        </p:nvSpPr>
        <p:spPr>
          <a:xfrm>
            <a:off x="1253340" y="2690552"/>
            <a:ext cx="4089581" cy="661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 (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=0, sum = 0;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&lt;N;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++)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sum = sum +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;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8A2234E-4E64-97DC-0276-96F600CDC2B8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 flipV="1">
            <a:off x="5342921" y="3021123"/>
            <a:ext cx="1740269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93721-B0A2-C292-43C5-917B64FAC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12046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93358-32E6-5871-9250-D5A07C5B9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4334"/>
            <a:ext cx="10515600" cy="42526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Statement defines an action in a program.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Statements operate on variables.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Instructions are generated to implement statements.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0A49F8A-9101-F86C-03A9-D9FD76EFD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382971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8092-8188-1B55-9BC2-8F28AA0E6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ECDE68-4179-FE20-EC29-E0F23B1493F0}"/>
              </a:ext>
            </a:extLst>
          </p:cNvPr>
          <p:cNvSpPr txBox="1"/>
          <p:nvPr/>
        </p:nvSpPr>
        <p:spPr>
          <a:xfrm>
            <a:off x="8120419" y="2392413"/>
            <a:ext cx="3113353" cy="1550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&lt;loop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&gt;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while (&lt;loop test&gt;)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&lt; loop body&gt;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&lt;loop update&gt;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9C9021-96F6-C8B6-CA87-F20EDE57C163}"/>
              </a:ext>
            </a:extLst>
          </p:cNvPr>
          <p:cNvSpPr txBox="1"/>
          <p:nvPr/>
        </p:nvSpPr>
        <p:spPr>
          <a:xfrm>
            <a:off x="889398" y="2690552"/>
            <a:ext cx="6726051" cy="957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for (&lt;loop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init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&gt;; &lt;loop test&gt;; &lt;loop update&gt;) {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&lt;loop body&gt;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15C7BAF-026C-420D-8AAD-B1B562E2EB24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 flipV="1">
            <a:off x="7615449" y="3167530"/>
            <a:ext cx="504970" cy="17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595E3-4D41-B015-D6AA-6F74DFDF8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39317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03D0BB-0B1A-618C-768A-6FF27A2DDFEC}"/>
              </a:ext>
            </a:extLst>
          </p:cNvPr>
          <p:cNvSpPr/>
          <p:nvPr/>
        </p:nvSpPr>
        <p:spPr>
          <a:xfrm>
            <a:off x="4696572" y="1925682"/>
            <a:ext cx="2600528" cy="5771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return value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28E6BD-29E6-886C-39A3-291AAE20B1EB}"/>
              </a:ext>
            </a:extLst>
          </p:cNvPr>
          <p:cNvSpPr/>
          <p:nvPr/>
        </p:nvSpPr>
        <p:spPr>
          <a:xfrm>
            <a:off x="4696572" y="2502857"/>
            <a:ext cx="2600528" cy="5771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parameters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E53015-9B8C-A931-8EDC-522ADF671C08}"/>
              </a:ext>
            </a:extLst>
          </p:cNvPr>
          <p:cNvSpPr/>
          <p:nvPr/>
        </p:nvSpPr>
        <p:spPr>
          <a:xfrm>
            <a:off x="4696572" y="3060587"/>
            <a:ext cx="2600528" cy="5771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CPU status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C32D7B-1CBF-D4E6-8522-A34C58927019}"/>
              </a:ext>
            </a:extLst>
          </p:cNvPr>
          <p:cNvSpPr/>
          <p:nvPr/>
        </p:nvSpPr>
        <p:spPr>
          <a:xfrm>
            <a:off x="4696572" y="3624794"/>
            <a:ext cx="2600528" cy="5771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local data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441378-8158-2E61-F2DF-C569A8F09EB4}"/>
              </a:ext>
            </a:extLst>
          </p:cNvPr>
          <p:cNvSpPr/>
          <p:nvPr/>
        </p:nvSpPr>
        <p:spPr>
          <a:xfrm>
            <a:off x="4696572" y="4195492"/>
            <a:ext cx="2600528" cy="577175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temporaries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957B5A-5E99-04D8-A195-8D440C455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92453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9A6CC05-2FB0-5630-A187-637C8A81E192}"/>
              </a:ext>
            </a:extLst>
          </p:cNvPr>
          <p:cNvSpPr/>
          <p:nvPr/>
        </p:nvSpPr>
        <p:spPr>
          <a:xfrm>
            <a:off x="366408" y="2741579"/>
            <a:ext cx="1653702" cy="84306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initialize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4C1C38A-681B-679C-C794-5866000D2D24}"/>
              </a:ext>
            </a:extLst>
          </p:cNvPr>
          <p:cNvSpPr/>
          <p:nvPr/>
        </p:nvSpPr>
        <p:spPr>
          <a:xfrm>
            <a:off x="2396247" y="2741579"/>
            <a:ext cx="1653702" cy="84306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load a[i], b[i]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0AA0F64-320C-D979-2065-725AB3928210}"/>
              </a:ext>
            </a:extLst>
          </p:cNvPr>
          <p:cNvSpPr/>
          <p:nvPr/>
        </p:nvSpPr>
        <p:spPr>
          <a:xfrm>
            <a:off x="4426086" y="2741579"/>
            <a:ext cx="1653702" cy="84306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 = d + a[i]*b[i]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3B33EDE-BB02-6ABF-512B-ED9DAB801DA9}"/>
              </a:ext>
            </a:extLst>
          </p:cNvPr>
          <p:cNvSpPr/>
          <p:nvPr/>
        </p:nvSpPr>
        <p:spPr>
          <a:xfrm>
            <a:off x="6455925" y="2741579"/>
            <a:ext cx="1653702" cy="84306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update</a:t>
            </a: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B03097C1-5584-937C-B2B7-8A6536746A62}"/>
              </a:ext>
            </a:extLst>
          </p:cNvPr>
          <p:cNvSpPr/>
          <p:nvPr/>
        </p:nvSpPr>
        <p:spPr>
          <a:xfrm>
            <a:off x="8485764" y="2670243"/>
            <a:ext cx="1342417" cy="985736"/>
          </a:xfrm>
          <a:prstGeom prst="diamond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&lt; 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420DD12-B9AB-99E5-6C1B-2E6FE48C682A}"/>
              </a:ext>
            </a:extLst>
          </p:cNvPr>
          <p:cNvCxnSpPr>
            <a:stCxn id="2" idx="3"/>
            <a:endCxn id="3" idx="1"/>
          </p:cNvCxnSpPr>
          <p:nvPr/>
        </p:nvCxnSpPr>
        <p:spPr>
          <a:xfrm>
            <a:off x="2020110" y="3163111"/>
            <a:ext cx="376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20A5267-8647-A055-ECE7-2ACF5F84C943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4049949" y="3163111"/>
            <a:ext cx="376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A717F1-1B84-7581-80C0-59F472B63E13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6079788" y="3163111"/>
            <a:ext cx="376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B201956-04E4-7830-D46A-86406C9079BB}"/>
              </a:ext>
            </a:extLst>
          </p:cNvPr>
          <p:cNvSpPr/>
          <p:nvPr/>
        </p:nvSpPr>
        <p:spPr>
          <a:xfrm>
            <a:off x="10204318" y="2741579"/>
            <a:ext cx="1653702" cy="843064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result = 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B50434B-F753-0D63-8C0D-6C9000ED8C1E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8109627" y="3163111"/>
            <a:ext cx="376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502628A-3B7E-9559-8CFB-B02CD1E5ADE1}"/>
              </a:ext>
            </a:extLst>
          </p:cNvPr>
          <p:cNvCxnSpPr>
            <a:stCxn id="6" idx="3"/>
            <a:endCxn id="13" idx="1"/>
          </p:cNvCxnSpPr>
          <p:nvPr/>
        </p:nvCxnSpPr>
        <p:spPr>
          <a:xfrm>
            <a:off x="9828181" y="3163111"/>
            <a:ext cx="376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FCDC009-6248-27F4-F5B1-703096B4A6C9}"/>
              </a:ext>
            </a:extLst>
          </p:cNvPr>
          <p:cNvCxnSpPr/>
          <p:nvPr/>
        </p:nvCxnSpPr>
        <p:spPr>
          <a:xfrm flipV="1">
            <a:off x="2185481" y="3163111"/>
            <a:ext cx="0" cy="721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D60C8FA2-9E29-75F8-38DC-A92F7D06FE2C}"/>
              </a:ext>
            </a:extLst>
          </p:cNvPr>
          <p:cNvCxnSpPr>
            <a:cxnSpLocks/>
            <a:stCxn id="6" idx="2"/>
          </p:cNvCxnSpPr>
          <p:nvPr/>
        </p:nvCxnSpPr>
        <p:spPr>
          <a:xfrm rot="5400000">
            <a:off x="5560171" y="281291"/>
            <a:ext cx="222115" cy="697149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A975D8F-49FB-CE20-B307-67A9737EAF8D}"/>
              </a:ext>
            </a:extLst>
          </p:cNvPr>
          <p:cNvSpPr txBox="1"/>
          <p:nvPr/>
        </p:nvSpPr>
        <p:spPr>
          <a:xfrm>
            <a:off x="9156972" y="358237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08AB4C-E837-36DD-3E89-3CCF567E1C45}"/>
              </a:ext>
            </a:extLst>
          </p:cNvPr>
          <p:cNvSpPr txBox="1"/>
          <p:nvPr/>
        </p:nvSpPr>
        <p:spPr>
          <a:xfrm>
            <a:off x="9828181" y="273201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7BE4A6A-B095-CDFD-8B1A-8D401E44B559}"/>
                  </a:ext>
                </a:extLst>
              </p:cNvPr>
              <p:cNvSpPr txBox="1"/>
              <p:nvPr/>
            </p:nvSpPr>
            <p:spPr>
              <a:xfrm>
                <a:off x="4935940" y="1469409"/>
                <a:ext cx="1444498" cy="870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7BE4A6A-B095-CDFD-8B1A-8D401E44B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940" y="1469409"/>
                <a:ext cx="1444498" cy="8707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BF1782-0844-7997-9574-6A1CF7522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320194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9708B9-5D28-E7F6-10D9-5D3930F0348D}"/>
              </a:ext>
            </a:extLst>
          </p:cNvPr>
          <p:cNvSpPr txBox="1"/>
          <p:nvPr/>
        </p:nvSpPr>
        <p:spPr>
          <a:xfrm>
            <a:off x="2329218" y="1320249"/>
            <a:ext cx="8273419" cy="421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.data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vector array declarations, declaration of size n, result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a: 	.word 1, 2, 3, 4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b: 	.word 3, 4, 2, 6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n: 	.word 4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result: .word 0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initialize loop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la x24, a # current address in a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la x25, b # current address in b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li x26, 0 # temp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li x27, 0 # partial product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li x28, 0 # accumulation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li x29, 0 # loop counter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x30, n # vector size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35D00C-EBAE-4B2F-6ABA-8CC679FC7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82056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509586-1F81-B69B-0736-298139828B9B}"/>
              </a:ext>
            </a:extLst>
          </p:cNvPr>
          <p:cNvSpPr txBox="1"/>
          <p:nvPr/>
        </p:nvSpPr>
        <p:spPr>
          <a:xfrm>
            <a:off x="3461983" y="134796"/>
            <a:ext cx="5152373" cy="6588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.text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loop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dotloop: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# access a[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]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x27, 0(x24)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access b[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]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x26, 0(x25)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multiply a[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] * b[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]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mul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x27, x27, x26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 </a:t>
            </a:r>
          </a:p>
          <a:p>
            <a:pPr marL="0" marR="0" indent="45720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# add to accumulated dot product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add x28, x28, x27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# update addresses in a, b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x24, x24, 4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x25, x25, 4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# update loop counter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x29, 1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blt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x29, x30, dotloop # done?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dotexit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: 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# store result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la x24, result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sw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x28, 0(x24)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00BEE1-30A7-EACE-AF71-038E7CB74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04864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475C-EBA6-400C-5BAE-138C5A569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Attack on program:</a:t>
            </a:r>
          </a:p>
          <a:p>
            <a:r>
              <a:rPr lang="en-US" dirty="0"/>
              <a:t>Inject malicious code as data.</a:t>
            </a:r>
          </a:p>
          <a:p>
            <a:r>
              <a:rPr lang="en-US" dirty="0"/>
              <a:t>Cause program to execute the malicious code.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C8EFB5-B55F-B6CC-9C50-675E89D0C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238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C5B486-B0BB-2486-BE43-858739CEBBE9}"/>
              </a:ext>
            </a:extLst>
          </p:cNvPr>
          <p:cNvSpPr/>
          <p:nvPr/>
        </p:nvSpPr>
        <p:spPr>
          <a:xfrm>
            <a:off x="4626716" y="1629437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lw</a:t>
            </a:r>
            <a:r>
              <a:rPr lang="en-US" dirty="0"/>
              <a:t> x28, 20(x2)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897C75-19EF-1CA4-3514-BF5212DD27DE}"/>
              </a:ext>
            </a:extLst>
          </p:cNvPr>
          <p:cNvSpPr/>
          <p:nvPr/>
        </p:nvSpPr>
        <p:spPr>
          <a:xfrm>
            <a:off x="4626716" y="2198666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lw</a:t>
            </a:r>
            <a:r>
              <a:rPr lang="en-US" dirty="0"/>
              <a:t> x29, 24(x2)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401B27-EDA8-684C-660B-CBFD48B45D72}"/>
              </a:ext>
            </a:extLst>
          </p:cNvPr>
          <p:cNvSpPr/>
          <p:nvPr/>
        </p:nvSpPr>
        <p:spPr>
          <a:xfrm>
            <a:off x="4626716" y="2755783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bge</a:t>
            </a:r>
            <a:r>
              <a:rPr lang="en-US" dirty="0"/>
              <a:t> x28, x29, else1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0F347E-2AAE-8DCD-137C-0CF984C60C2D}"/>
              </a:ext>
            </a:extLst>
          </p:cNvPr>
          <p:cNvSpPr/>
          <p:nvPr/>
        </p:nvSpPr>
        <p:spPr>
          <a:xfrm>
            <a:off x="4626716" y="3312900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addi</a:t>
            </a:r>
            <a:r>
              <a:rPr lang="en-US" dirty="0"/>
              <a:t> x30, x28,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96EE52-BACD-2100-EB85-B9416760B77A}"/>
              </a:ext>
            </a:extLst>
          </p:cNvPr>
          <p:cNvSpPr/>
          <p:nvPr/>
        </p:nvSpPr>
        <p:spPr>
          <a:xfrm>
            <a:off x="4626716" y="3882129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 done1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635E4E-5AB4-3A8A-E88D-CABAA30FA310}"/>
              </a:ext>
            </a:extLst>
          </p:cNvPr>
          <p:cNvSpPr/>
          <p:nvPr/>
        </p:nvSpPr>
        <p:spPr>
          <a:xfrm>
            <a:off x="4626716" y="4451358"/>
            <a:ext cx="2640254" cy="56922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else1: </a:t>
            </a:r>
            <a:r>
              <a:rPr lang="en-US" dirty="0" err="1"/>
              <a:t>addi</a:t>
            </a:r>
            <a:r>
              <a:rPr lang="en-US" dirty="0"/>
              <a:t> x30, x29, 3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3FA5905-3299-C2A3-23B2-FECCCBEA971D}"/>
              </a:ext>
            </a:extLst>
          </p:cNvPr>
          <p:cNvSpPr/>
          <p:nvPr/>
        </p:nvSpPr>
        <p:spPr>
          <a:xfrm>
            <a:off x="3689445" y="2301310"/>
            <a:ext cx="668740" cy="3639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090F81-7E46-44F1-052E-3DDB4D95645C}"/>
              </a:ext>
            </a:extLst>
          </p:cNvPr>
          <p:cNvSpPr txBox="1"/>
          <p:nvPr/>
        </p:nvSpPr>
        <p:spPr>
          <a:xfrm>
            <a:off x="3016636" y="2295305"/>
            <a:ext cx="404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pc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1E6C0D9-B698-9CD1-2D4F-9E7414ED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099728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77DDA-C988-5CBC-80FB-370B2B8A7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0E6184-748E-B936-215E-5D43B1259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4334"/>
            <a:ext cx="10515600" cy="42526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Program counter (pc) points to current instruction.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jump unconditionally changes pc.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branch may change pc based on data or condition.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DC3A193-30AB-6B80-78A0-515913D0D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988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9A1DA0-218F-C91B-68E7-8A8DFEDAD113}"/>
              </a:ext>
            </a:extLst>
          </p:cNvPr>
          <p:cNvSpPr txBox="1"/>
          <p:nvPr/>
        </p:nvSpPr>
        <p:spPr>
          <a:xfrm>
            <a:off x="5445085" y="2608387"/>
            <a:ext cx="18582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a = 1;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if (d &gt; 5) {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b = 2;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} else {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   b = 3;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dirty="0">
                <a:latin typeface="Lucida Sans Typewriter" panose="020B0509030504030204" pitchFamily="49" charset="0"/>
                <a:cs typeface="Courier New" panose="02070309020205020404" pitchFamily="49" charset="0"/>
              </a:rPr>
              <a:t>w = a + b;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F10E5E-A8AB-5366-56F6-451B601729C2}"/>
              </a:ext>
            </a:extLst>
          </p:cNvPr>
          <p:cNvSpPr txBox="1"/>
          <p:nvPr/>
        </p:nvSpPr>
        <p:spPr>
          <a:xfrm>
            <a:off x="4844486" y="2151217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 =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B1A787-5A95-3343-8E68-03CBE2F21ABB}"/>
              </a:ext>
            </a:extLst>
          </p:cNvPr>
          <p:cNvSpPr txBox="1"/>
          <p:nvPr/>
        </p:nvSpPr>
        <p:spPr>
          <a:xfrm>
            <a:off x="5775189" y="2151217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 = 6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FD8D0DC-63DC-7E2E-39F4-158AC502D603}"/>
              </a:ext>
            </a:extLst>
          </p:cNvPr>
          <p:cNvSpPr/>
          <p:nvPr/>
        </p:nvSpPr>
        <p:spPr>
          <a:xfrm>
            <a:off x="5091101" y="2517553"/>
            <a:ext cx="868325" cy="2167915"/>
          </a:xfrm>
          <a:custGeom>
            <a:avLst/>
            <a:gdLst>
              <a:gd name="connsiteX0" fmla="*/ 69369 w 868325"/>
              <a:gd name="connsiteY0" fmla="*/ 0 h 2167915"/>
              <a:gd name="connsiteX1" fmla="*/ 75425 w 868325"/>
              <a:gd name="connsiteY1" fmla="*/ 1223237 h 2167915"/>
              <a:gd name="connsiteX2" fmla="*/ 838434 w 868325"/>
              <a:gd name="connsiteY2" fmla="*/ 1410961 h 2167915"/>
              <a:gd name="connsiteX3" fmla="*/ 711266 w 868325"/>
              <a:gd name="connsiteY3" fmla="*/ 1689520 h 2167915"/>
              <a:gd name="connsiteX4" fmla="*/ 687043 w 868325"/>
              <a:gd name="connsiteY4" fmla="*/ 2167915 h 216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8325" h="2167915">
                <a:moveTo>
                  <a:pt x="69369" y="0"/>
                </a:moveTo>
                <a:cubicBezTo>
                  <a:pt x="8308" y="494038"/>
                  <a:pt x="-52752" y="988077"/>
                  <a:pt x="75425" y="1223237"/>
                </a:cubicBezTo>
                <a:cubicBezTo>
                  <a:pt x="203602" y="1458397"/>
                  <a:pt x="732461" y="1333247"/>
                  <a:pt x="838434" y="1410961"/>
                </a:cubicBezTo>
                <a:cubicBezTo>
                  <a:pt x="944408" y="1488675"/>
                  <a:pt x="736498" y="1563361"/>
                  <a:pt x="711266" y="1689520"/>
                </a:cubicBezTo>
                <a:cubicBezTo>
                  <a:pt x="686034" y="1815679"/>
                  <a:pt x="686538" y="1991797"/>
                  <a:pt x="687043" y="2167915"/>
                </a:cubicBezTo>
              </a:path>
            </a:pathLst>
          </a:cu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5350444-2D03-B20E-AD8F-485B0BD9DC12}"/>
              </a:ext>
            </a:extLst>
          </p:cNvPr>
          <p:cNvSpPr/>
          <p:nvPr/>
        </p:nvSpPr>
        <p:spPr>
          <a:xfrm>
            <a:off x="5349827" y="2505441"/>
            <a:ext cx="1042024" cy="2071025"/>
          </a:xfrm>
          <a:custGeom>
            <a:avLst/>
            <a:gdLst>
              <a:gd name="connsiteX0" fmla="*/ 670542 w 1042024"/>
              <a:gd name="connsiteY0" fmla="*/ 0 h 2071025"/>
              <a:gd name="connsiteX1" fmla="*/ 694765 w 1042024"/>
              <a:gd name="connsiteY1" fmla="*/ 466284 h 2071025"/>
              <a:gd name="connsiteX2" fmla="*/ 1027824 w 1042024"/>
              <a:gd name="connsiteY2" fmla="*/ 859900 h 2071025"/>
              <a:gd name="connsiteX3" fmla="*/ 155814 w 1042024"/>
              <a:gd name="connsiteY3" fmla="*/ 1114236 h 2071025"/>
              <a:gd name="connsiteX4" fmla="*/ 4423 w 1042024"/>
              <a:gd name="connsiteY4" fmla="*/ 2071025 h 207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2024" h="2071025">
                <a:moveTo>
                  <a:pt x="670542" y="0"/>
                </a:moveTo>
                <a:cubicBezTo>
                  <a:pt x="652880" y="161483"/>
                  <a:pt x="635218" y="322967"/>
                  <a:pt x="694765" y="466284"/>
                </a:cubicBezTo>
                <a:cubicBezTo>
                  <a:pt x="754312" y="609601"/>
                  <a:pt x="1117649" y="751908"/>
                  <a:pt x="1027824" y="859900"/>
                </a:cubicBezTo>
                <a:cubicBezTo>
                  <a:pt x="937999" y="967892"/>
                  <a:pt x="326381" y="912382"/>
                  <a:pt x="155814" y="1114236"/>
                </a:cubicBezTo>
                <a:cubicBezTo>
                  <a:pt x="-14753" y="1316090"/>
                  <a:pt x="-5165" y="1693557"/>
                  <a:pt x="4423" y="2071025"/>
                </a:cubicBezTo>
              </a:path>
            </a:pathLst>
          </a:custGeom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2F03ECE-983E-67C5-AD6D-8163F168A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4067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A03BB-F36E-2019-62C7-22135E03F4E7}"/>
              </a:ext>
            </a:extLst>
          </p:cNvPr>
          <p:cNvSpPr txBox="1"/>
          <p:nvPr/>
        </p:nvSpPr>
        <p:spPr>
          <a:xfrm>
            <a:off x="4264925" y="1887940"/>
            <a:ext cx="3662149" cy="269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45720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blt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x4, x5, lab2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lab1: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andi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x4, x4, 7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lab2: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x3, x2, 5</a:t>
            </a:r>
          </a:p>
          <a:p>
            <a:endParaRPr lang="en-US" dirty="0"/>
          </a:p>
          <a:p>
            <a:endParaRPr lang="en-US" dirty="0"/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aval:</a:t>
            </a:r>
          </a:p>
          <a:p>
            <a:pPr marL="0" marR="0">
              <a:lnSpc>
                <a:spcPct val="107000"/>
              </a:lnSpc>
            </a:pP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	.</a:t>
            </a:r>
            <a:r>
              <a:rPr lang="en-US" sz="180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word </a:t>
            </a:r>
            <a:r>
              <a:rPr lang="en-US"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7</a:t>
            </a:r>
            <a:endParaRPr lang="en-US" sz="1800" dirty="0">
              <a:effectLst/>
              <a:latin typeface="Lucida Sans Typewriter" panose="020B0509030504030204" pitchFamily="49" charset="0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8399DB-B3C6-9A61-7EBD-CC70509D0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764726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4D09539-BE02-C60D-DD93-7C9BC19030B5}"/>
              </a:ext>
            </a:extLst>
          </p:cNvPr>
          <p:cNvSpPr/>
          <p:nvPr/>
        </p:nvSpPr>
        <p:spPr>
          <a:xfrm>
            <a:off x="4561893" y="1233992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assembly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CDA2BA7-8D01-FD5D-2256-D8C6EF09C0BE}"/>
              </a:ext>
            </a:extLst>
          </p:cNvPr>
          <p:cNvSpPr/>
          <p:nvPr/>
        </p:nvSpPr>
        <p:spPr>
          <a:xfrm>
            <a:off x="4561893" y="4463157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object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94727A-E03A-2B3D-410D-3A177674D4FF}"/>
              </a:ext>
            </a:extLst>
          </p:cNvPr>
          <p:cNvSpPr/>
          <p:nvPr/>
        </p:nvSpPr>
        <p:spPr>
          <a:xfrm>
            <a:off x="4561893" y="2282121"/>
            <a:ext cx="1725854" cy="787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pass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D8F32-424E-5CEF-79C1-C726B709C97E}"/>
              </a:ext>
            </a:extLst>
          </p:cNvPr>
          <p:cNvSpPr/>
          <p:nvPr/>
        </p:nvSpPr>
        <p:spPr>
          <a:xfrm>
            <a:off x="4561893" y="3372639"/>
            <a:ext cx="1725854" cy="787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pass 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EC2C5AD-A1A0-8F7A-5D72-21265981FBC7}"/>
              </a:ext>
            </a:extLst>
          </p:cNvPr>
          <p:cNvCxnSpPr>
            <a:stCxn id="2" idx="4"/>
            <a:endCxn id="4" idx="0"/>
          </p:cNvCxnSpPr>
          <p:nvPr/>
        </p:nvCxnSpPr>
        <p:spPr>
          <a:xfrm>
            <a:off x="5424820" y="1978834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161D286-1D80-2874-33DA-756FF36B147F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5424820" y="3069352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894ECB-B0AB-8869-DEF6-EA0E048D7C7C}"/>
              </a:ext>
            </a:extLst>
          </p:cNvPr>
          <p:cNvCxnSpPr>
            <a:stCxn id="5" idx="2"/>
            <a:endCxn id="3" idx="0"/>
          </p:cNvCxnSpPr>
          <p:nvPr/>
        </p:nvCxnSpPr>
        <p:spPr>
          <a:xfrm>
            <a:off x="5424820" y="4159870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ylinder 5">
            <a:extLst>
              <a:ext uri="{FF2B5EF4-FFF2-40B4-BE49-F238E27FC236}">
                <a16:creationId xmlns:a16="http://schemas.microsoft.com/office/drawing/2014/main" id="{EB4D964C-5AFB-D357-CAF5-77F496DFDE5E}"/>
              </a:ext>
            </a:extLst>
          </p:cNvPr>
          <p:cNvSpPr/>
          <p:nvPr/>
        </p:nvSpPr>
        <p:spPr>
          <a:xfrm>
            <a:off x="7027242" y="2705429"/>
            <a:ext cx="1193257" cy="1031132"/>
          </a:xfrm>
          <a:prstGeom prst="can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symbol table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D03AF8B-8EEC-0B72-2050-C09BC3E5D663}"/>
              </a:ext>
            </a:extLst>
          </p:cNvPr>
          <p:cNvCxnSpPr>
            <a:stCxn id="4" idx="3"/>
            <a:endCxn id="6" idx="2"/>
          </p:cNvCxnSpPr>
          <p:nvPr/>
        </p:nvCxnSpPr>
        <p:spPr>
          <a:xfrm>
            <a:off x="6287747" y="2675737"/>
            <a:ext cx="739495" cy="5452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AD4CA4D-FEC0-F854-1167-0D26501AE915}"/>
              </a:ext>
            </a:extLst>
          </p:cNvPr>
          <p:cNvCxnSpPr>
            <a:stCxn id="6" idx="2"/>
            <a:endCxn id="5" idx="3"/>
          </p:cNvCxnSpPr>
          <p:nvPr/>
        </p:nvCxnSpPr>
        <p:spPr>
          <a:xfrm flipH="1">
            <a:off x="6287747" y="3220995"/>
            <a:ext cx="739495" cy="545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4993A2-E56E-1D1B-AA97-38D186017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0853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15BB2A-4403-EBB7-AE1F-F22242C78939}"/>
              </a:ext>
            </a:extLst>
          </p:cNvPr>
          <p:cNvSpPr txBox="1"/>
          <p:nvPr/>
        </p:nvSpPr>
        <p:spPr>
          <a:xfrm>
            <a:off x="2228907" y="2893325"/>
            <a:ext cx="290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rs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, -15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FFD7D1-7E82-4DC6-ABAD-9955B49097F8}"/>
              </a:ext>
            </a:extLst>
          </p:cNvPr>
          <p:cNvSpPr txBox="1"/>
          <p:nvPr/>
        </p:nvSpPr>
        <p:spPr>
          <a:xfrm>
            <a:off x="7007897" y="2893324"/>
            <a:ext cx="4005845" cy="96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lui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imm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[31:12]</a:t>
            </a:r>
          </a:p>
          <a:p>
            <a:pPr marL="0" marR="0">
              <a:lnSpc>
                <a:spcPct val="107000"/>
              </a:lnSpc>
            </a:pP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addi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rd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imm</a:t>
            </a:r>
            <a:r>
              <a:rPr lang="en-US" sz="1800" dirty="0">
                <a:effectLst/>
                <a:latin typeface="Lucida Sans Typewriter" panose="020B05090305040302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[11:0]</a:t>
            </a:r>
          </a:p>
          <a:p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D8DCE3F-94D9-C824-70DB-0969CFF56619}"/>
              </a:ext>
            </a:extLst>
          </p:cNvPr>
          <p:cNvCxnSpPr>
            <a:stCxn id="2" idx="3"/>
          </p:cNvCxnSpPr>
          <p:nvPr/>
        </p:nvCxnSpPr>
        <p:spPr>
          <a:xfrm flipV="1">
            <a:off x="5136107" y="3209051"/>
            <a:ext cx="1264693" cy="74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6CF439-C308-CA08-AC4F-1B2BCD041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81199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81AA9-0891-E1E8-9018-B079E296E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92E743C-D902-844F-38A6-757F9C4CF77E}"/>
              </a:ext>
            </a:extLst>
          </p:cNvPr>
          <p:cNvSpPr/>
          <p:nvPr/>
        </p:nvSpPr>
        <p:spPr>
          <a:xfrm>
            <a:off x="5543757" y="1929641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object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F0612B4-E483-478B-6B94-15AF92D25B6A}"/>
              </a:ext>
            </a:extLst>
          </p:cNvPr>
          <p:cNvSpPr/>
          <p:nvPr/>
        </p:nvSpPr>
        <p:spPr>
          <a:xfrm>
            <a:off x="5543757" y="4068288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binary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31AFCC-4D85-A3A7-F83D-3F0C52B733A6}"/>
              </a:ext>
            </a:extLst>
          </p:cNvPr>
          <p:cNvSpPr/>
          <p:nvPr/>
        </p:nvSpPr>
        <p:spPr>
          <a:xfrm>
            <a:off x="5543757" y="2977770"/>
            <a:ext cx="1725854" cy="787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6D44A1A-ADB8-5F22-79FE-94D8F9146AA6}"/>
              </a:ext>
            </a:extLst>
          </p:cNvPr>
          <p:cNvCxnSpPr>
            <a:stCxn id="2" idx="4"/>
            <a:endCxn id="4" idx="0"/>
          </p:cNvCxnSpPr>
          <p:nvPr/>
        </p:nvCxnSpPr>
        <p:spPr>
          <a:xfrm>
            <a:off x="6406684" y="2674483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F75AF1-1FCA-A072-CCB7-A8F4857DBCB5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406684" y="3765001"/>
            <a:ext cx="0" cy="30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5B2EA2E-7B97-2372-0106-CF4A5F4D20A1}"/>
              </a:ext>
            </a:extLst>
          </p:cNvPr>
          <p:cNvSpPr/>
          <p:nvPr/>
        </p:nvSpPr>
        <p:spPr>
          <a:xfrm>
            <a:off x="2807622" y="2694165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object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C2D96DF-7B25-6589-9F19-1560D5B4C734}"/>
              </a:ext>
            </a:extLst>
          </p:cNvPr>
          <p:cNvSpPr/>
          <p:nvPr/>
        </p:nvSpPr>
        <p:spPr>
          <a:xfrm>
            <a:off x="2960022" y="2846565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object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B0B7E6B-F003-ABF4-65C4-53146340516F}"/>
              </a:ext>
            </a:extLst>
          </p:cNvPr>
          <p:cNvSpPr/>
          <p:nvPr/>
        </p:nvSpPr>
        <p:spPr>
          <a:xfrm>
            <a:off x="3112422" y="2998965"/>
            <a:ext cx="1725854" cy="744842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object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A9D797-493F-E59E-B434-C6B46AF5FBDF}"/>
              </a:ext>
            </a:extLst>
          </p:cNvPr>
          <p:cNvCxnSpPr>
            <a:stCxn id="10" idx="6"/>
            <a:endCxn id="4" idx="1"/>
          </p:cNvCxnSpPr>
          <p:nvPr/>
        </p:nvCxnSpPr>
        <p:spPr>
          <a:xfrm>
            <a:off x="4838276" y="3371386"/>
            <a:ext cx="705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ylinder 4">
            <a:extLst>
              <a:ext uri="{FF2B5EF4-FFF2-40B4-BE49-F238E27FC236}">
                <a16:creationId xmlns:a16="http://schemas.microsoft.com/office/drawing/2014/main" id="{5C2CD297-2F39-EBD4-B518-2C4EF2214470}"/>
              </a:ext>
            </a:extLst>
          </p:cNvPr>
          <p:cNvSpPr/>
          <p:nvPr/>
        </p:nvSpPr>
        <p:spPr>
          <a:xfrm>
            <a:off x="8127492" y="2855819"/>
            <a:ext cx="1193257" cy="1031132"/>
          </a:xfrm>
          <a:prstGeom prst="can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symbol table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DF45BE0-BDB8-41A3-2235-D8B6A9A6F8CA}"/>
              </a:ext>
            </a:extLst>
          </p:cNvPr>
          <p:cNvCxnSpPr>
            <a:stCxn id="5" idx="2"/>
            <a:endCxn id="4" idx="3"/>
          </p:cNvCxnSpPr>
          <p:nvPr/>
        </p:nvCxnSpPr>
        <p:spPr>
          <a:xfrm flipH="1">
            <a:off x="7269611" y="3371385"/>
            <a:ext cx="85788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67E62B6-D133-0869-472A-647D8B903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2025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1057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8" grpId="0" animBg="1"/>
      <p:bldP spid="10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1532</Words>
  <Application>Microsoft Office PowerPoint</Application>
  <PresentationFormat>Widescreen</PresentationFormat>
  <Paragraphs>259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Cambria Math</vt:lpstr>
      <vt:lpstr>Lucida Sans Typewriter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Marilyn Wolf</dc:creator>
  <cp:lastModifiedBy>Marilyn Wolf</cp:lastModifiedBy>
  <cp:revision>51</cp:revision>
  <dcterms:created xsi:type="dcterms:W3CDTF">2024-02-06T01:22:27Z</dcterms:created>
  <dcterms:modified xsi:type="dcterms:W3CDTF">2026-03-25T15:21:12Z</dcterms:modified>
</cp:coreProperties>
</file>