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15" r:id="rId2"/>
    <p:sldId id="328" r:id="rId3"/>
    <p:sldId id="329" r:id="rId4"/>
    <p:sldId id="330" r:id="rId5"/>
    <p:sldId id="256" r:id="rId6"/>
    <p:sldId id="257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31" r:id="rId15"/>
    <p:sldId id="323" r:id="rId16"/>
    <p:sldId id="334" r:id="rId17"/>
    <p:sldId id="261" r:id="rId18"/>
    <p:sldId id="262" r:id="rId19"/>
    <p:sldId id="298" r:id="rId20"/>
    <p:sldId id="268" r:id="rId21"/>
    <p:sldId id="270" r:id="rId22"/>
    <p:sldId id="299" r:id="rId23"/>
    <p:sldId id="300" r:id="rId24"/>
    <p:sldId id="303" r:id="rId25"/>
    <p:sldId id="302" r:id="rId26"/>
    <p:sldId id="264" r:id="rId27"/>
    <p:sldId id="272" r:id="rId28"/>
    <p:sldId id="274" r:id="rId29"/>
    <p:sldId id="332" r:id="rId30"/>
    <p:sldId id="333" r:id="rId31"/>
    <p:sldId id="301" r:id="rId32"/>
    <p:sldId id="324" r:id="rId33"/>
    <p:sldId id="325" r:id="rId34"/>
    <p:sldId id="326" r:id="rId35"/>
    <p:sldId id="327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5" autoAdjust="0"/>
    <p:restoredTop sz="86429" autoAdjust="0"/>
  </p:normalViewPr>
  <p:slideViewPr>
    <p:cSldViewPr snapToGrid="0">
      <p:cViewPr varScale="1">
        <p:scale>
          <a:sx n="45" d="100"/>
          <a:sy n="45" d="100"/>
        </p:scale>
        <p:origin x="42" y="456"/>
      </p:cViewPr>
      <p:guideLst/>
    </p:cSldViewPr>
  </p:slideViewPr>
  <p:outlineViewPr>
    <p:cViewPr>
      <p:scale>
        <a:sx n="33" d="100"/>
        <a:sy n="33" d="100"/>
      </p:scale>
      <p:origin x="0" y="-619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D8416-DC51-40BA-A5C0-025A54CC9D18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06B7B1-FFD7-4895-9F1E-11CBCF1E8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01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module explores the relationship between CPUs and</a:t>
            </a:r>
            <a:r>
              <a:rPr lang="en-US" baseline="0" dirty="0"/>
              <a:t> the programming models they support.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full adder performs two functions: sum and carry-out.</a:t>
            </a:r>
          </a:p>
          <a:p>
            <a:endParaRPr lang="en-US" dirty="0"/>
          </a:p>
          <a:p>
            <a:r>
              <a:rPr lang="en-US" dirty="0"/>
              <a:t>The sum</a:t>
            </a:r>
            <a:r>
              <a:rPr lang="en-US" baseline="0" dirty="0"/>
              <a:t> is the exclusive or (XOR) of the three inputs </a:t>
            </a:r>
            <a:r>
              <a:rPr lang="en-US" baseline="0" dirty="0" err="1"/>
              <a:t>ain</a:t>
            </a:r>
            <a:r>
              <a:rPr lang="en-US" baseline="0" dirty="0"/>
              <a:t>, bin, </a:t>
            </a:r>
            <a:r>
              <a:rPr lang="en-US" baseline="0" dirty="0" err="1"/>
              <a:t>cin</a:t>
            </a:r>
            <a:r>
              <a:rPr lang="en-US" baseline="0" dirty="0"/>
              <a:t>.</a:t>
            </a:r>
          </a:p>
          <a:p>
            <a:endParaRPr lang="en-US" baseline="0" dirty="0"/>
          </a:p>
          <a:p>
            <a:r>
              <a:rPr lang="en-US" baseline="0" dirty="0"/>
              <a:t>The carry-out is true when at least two of the inputs are 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9892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can write functions to chain several</a:t>
            </a:r>
            <a:r>
              <a:rPr lang="en-US" baseline="0" dirty="0"/>
              <a:t> one-bit full adders into an n-bit full adder.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8298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Several functions are useful</a:t>
            </a:r>
            <a:r>
              <a:rPr lang="en-US" baseline="0" dirty="0"/>
              <a:t> to describe arithmetic values: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Z is true if and only </a:t>
            </a:r>
            <a:r>
              <a:rPr lang="en-US" baseline="0" dirty="0" err="1"/>
              <a:t>iff</a:t>
            </a:r>
            <a:r>
              <a:rPr lang="en-US" baseline="0" dirty="0"/>
              <a:t> all of the input bits are 0.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negative function is true if the most-significant bit of the word is 1.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 positive function is true if the word is not zero and not negative.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Two words can be compared bitwise with XOR functions to determine if they differ at any bit.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221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arithmetic overflow occurs when the top two carry out bits differ in value.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7654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Programming model:</a:t>
            </a:r>
          </a:p>
          <a:p>
            <a:r>
              <a:rPr lang="en-US" dirty="0"/>
              <a:t>* All the bits that the programmer can see and manipulate.</a:t>
            </a:r>
          </a:p>
          <a:p>
            <a:r>
              <a:rPr lang="en-US" dirty="0"/>
              <a:t>* CPU may use many registers that are not visible to the programmer.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Register varieties:</a:t>
            </a:r>
          </a:p>
          <a:p>
            <a:r>
              <a:rPr lang="en-US" dirty="0"/>
              <a:t>* General-purpose registers.</a:t>
            </a:r>
          </a:p>
          <a:p>
            <a:r>
              <a:rPr lang="en-US" dirty="0"/>
              <a:t>* Program counter.</a:t>
            </a:r>
          </a:p>
          <a:p>
            <a:r>
              <a:rPr lang="en-US" dirty="0"/>
              <a:t>* Status register.</a:t>
            </a:r>
          </a:p>
          <a:p>
            <a:r>
              <a:rPr lang="en-US" dirty="0"/>
              <a:t>* Special-purpose registers.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485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Register operand:</a:t>
            </a:r>
          </a:p>
          <a:p>
            <a:r>
              <a:rPr lang="en-US" dirty="0"/>
              <a:t>* Value stored in a register.</a:t>
            </a:r>
          </a:p>
          <a:p>
            <a:pPr marL="0" indent="0">
              <a:buNone/>
            </a:pPr>
            <a:r>
              <a:rPr lang="en-US" dirty="0"/>
              <a:t>Immediate operand:</a:t>
            </a:r>
          </a:p>
          <a:p>
            <a:r>
              <a:rPr lang="en-US" dirty="0"/>
              <a:t>* Value in an instruction field.</a:t>
            </a:r>
          </a:p>
          <a:p>
            <a:endParaRPr lang="en-US" dirty="0"/>
          </a:p>
          <a:p>
            <a:r>
              <a:rPr lang="en-US" sz="1200" dirty="0"/>
              <a:t>Relative address: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200" dirty="0"/>
              <a:t>Relative to an address in a register.</a:t>
            </a:r>
          </a:p>
          <a:p>
            <a:endParaRPr lang="en-US" sz="1200" dirty="0"/>
          </a:p>
          <a:p>
            <a:r>
              <a:rPr lang="en-US" sz="1200" dirty="0"/>
              <a:t>PC-relative address: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200" dirty="0"/>
              <a:t>Relative to pc.</a:t>
            </a:r>
          </a:p>
          <a:p>
            <a:endParaRPr lang="en-US" dirty="0"/>
          </a:p>
          <a:p>
            <a:r>
              <a:rPr lang="en-US" sz="1200" dirty="0"/>
              <a:t>Effective address: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200" dirty="0"/>
              <a:t>Final address after address calculation.</a:t>
            </a:r>
          </a:p>
          <a:p>
            <a:endParaRPr lang="en-US" sz="1200" dirty="0"/>
          </a:p>
          <a:p>
            <a:r>
              <a:rPr lang="en-US" sz="1200" dirty="0"/>
              <a:t>Absolute address: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200" dirty="0"/>
              <a:t>An address in memory.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5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Example: x1 = 0xa04, </a:t>
            </a:r>
            <a:r>
              <a:rPr lang="en-US" sz="1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imm</a:t>
            </a: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4, PC = 0xc12, literal = 0xd34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Relative address for x1, </a:t>
            </a:r>
            <a:r>
              <a:rPr lang="en-US" sz="1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imm</a:t>
            </a: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EA = 0xa04 + 4 = 0xa08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PC-relative address for PC, </a:t>
            </a:r>
            <a:r>
              <a:rPr lang="en-US" sz="1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imm</a:t>
            </a: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EA = 0xc12 + 4 = 0xc16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1071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</a:t>
            </a:r>
            <a:r>
              <a:rPr lang="en-US" baseline="0" dirty="0"/>
              <a:t> our example RISC-V machine, a word is four bites organized in little endian order.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492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RISC-V</a:t>
            </a:r>
            <a:r>
              <a:rPr lang="en-US" baseline="0" dirty="0"/>
              <a:t> includes 32 general purpose registers x0 through x31.  The x0 register is a constant 0 whose value cannot be changed.</a:t>
            </a:r>
          </a:p>
          <a:p>
            <a:endParaRPr lang="en-US" baseline="0" dirty="0"/>
          </a:p>
          <a:p>
            <a:r>
              <a:rPr lang="en-US" baseline="0" dirty="0"/>
              <a:t>The program counter holds the location of an executing instruction.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2666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instruction format defines the meaning of bits in an instruction. Most CPUs have several different types of instructions,</a:t>
            </a:r>
            <a:r>
              <a:rPr lang="en-US" baseline="0" dirty="0"/>
              <a:t> each with its own format.</a:t>
            </a:r>
            <a:endParaRPr lang="en-US" dirty="0"/>
          </a:p>
          <a:p>
            <a:endParaRPr lang="en-US" dirty="0"/>
          </a:p>
          <a:p>
            <a:r>
              <a:rPr lang="en-US" dirty="0"/>
              <a:t>We will look at five RISC-V instruction formats:</a:t>
            </a:r>
            <a:r>
              <a:rPr lang="en-US" baseline="0" dirty="0"/>
              <a:t> R, I, S, J, B.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818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Programs store values in variables.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Computers store values in memory.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CPUs operate on data values in registers.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4942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lw</a:t>
            </a:r>
            <a:r>
              <a:rPr lang="en-US" dirty="0"/>
              <a:t> instruction</a:t>
            </a:r>
            <a:r>
              <a:rPr lang="en-US" baseline="0" dirty="0"/>
              <a:t> loads a word into a register.  The address to load is given by adding an offset to the contents of a source register.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0414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store word stores a word into</a:t>
            </a:r>
            <a:r>
              <a:rPr lang="en-US" baseline="0" dirty="0"/>
              <a:t> memory from a register. The address to store is given by adding an offset to the contents of a source register.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9724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add instruction adds two values from registers and puts</a:t>
            </a:r>
            <a:r>
              <a:rPr lang="en-US" baseline="0" dirty="0"/>
              <a:t> the result into a register.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4667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add</a:t>
            </a:r>
            <a:r>
              <a:rPr lang="en-US" baseline="0" dirty="0"/>
              <a:t> immediate instruction adds a value from a register to an immediate value and puts the result in a register.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638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dirty="0" err="1"/>
              <a:t>xor</a:t>
            </a:r>
            <a:r>
              <a:rPr lang="en-US" baseline="0" dirty="0"/>
              <a:t> instruction performs the exclusive or of the values in two registers and stores the result in a register.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0395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shift</a:t>
            </a:r>
            <a:r>
              <a:rPr lang="en-US" baseline="0" dirty="0"/>
              <a:t> left logical performs a logical shift to the left on a value to a register.  Zeros are filled in to the lower order bits.  The result is stored in a register.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295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set less than immediate compares a register</a:t>
            </a:r>
            <a:r>
              <a:rPr lang="en-US" baseline="0" dirty="0"/>
              <a:t> value to an immediate.  If the register value is smaller, it sets a value in a destination register.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405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jump and link instruction stores a return address known as a link, then changes the pc</a:t>
            </a:r>
            <a:r>
              <a:rPr lang="en-US" baseline="0" dirty="0"/>
              <a:t> value to the jump location.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967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branch if</a:t>
            </a:r>
            <a:r>
              <a:rPr lang="en-US" baseline="0" dirty="0"/>
              <a:t> equal instruction compares two registers and changes the pc to a new value if the compared values are equal.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23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Exception: </a:t>
            </a:r>
          </a:p>
          <a:p>
            <a:r>
              <a:rPr lang="en-US" dirty="0"/>
              <a:t>* Unusual condition detected at run time.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Trap:</a:t>
            </a:r>
          </a:p>
          <a:p>
            <a:r>
              <a:rPr lang="en-US" dirty="0"/>
              <a:t>* Action taken by CPU to respond to exception.  Typically calls handler, may also halt.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728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Instruction set architecture:</a:t>
            </a:r>
          </a:p>
          <a:p>
            <a:r>
              <a:rPr lang="en-US" dirty="0"/>
              <a:t>* Instructions format.</a:t>
            </a:r>
          </a:p>
          <a:p>
            <a:r>
              <a:rPr lang="en-US" dirty="0"/>
              <a:t>* Instruction definition.</a:t>
            </a:r>
          </a:p>
          <a:p>
            <a:r>
              <a:rPr lang="en-US" dirty="0"/>
              <a:t>* Data formats.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733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RISC-V execution modes: </a:t>
            </a:r>
          </a:p>
          <a:p>
            <a:r>
              <a:rPr lang="en-US" dirty="0"/>
              <a:t>* User or application mode (U).</a:t>
            </a:r>
          </a:p>
          <a:p>
            <a:r>
              <a:rPr lang="en-US" dirty="0"/>
              <a:t>* Supervisor mode (S).</a:t>
            </a:r>
          </a:p>
          <a:p>
            <a:r>
              <a:rPr lang="en-US" dirty="0"/>
              <a:t>* Machine mode (M).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3086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simple model of instruction execution cycles through three stages: fetch the instruction, decode the instruction to determine its type and operands, execute the instruction.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16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can create a C program to simulate</a:t>
            </a:r>
            <a:r>
              <a:rPr lang="en-US" baseline="0" dirty="0"/>
              <a:t> the execution of instructions. CPU registers are represented by variables. Memory is represented as an array.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4047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main program first reads the program to be</a:t>
            </a:r>
            <a:r>
              <a:rPr lang="en-US" baseline="0" dirty="0"/>
              <a:t> simulated, then </a:t>
            </a:r>
            <a:r>
              <a:rPr lang="en-US" dirty="0"/>
              <a:t>repeatedly performs an operation until a halt condition is encountered, either from an instruction or an external signal.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431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operate() function reads</a:t>
            </a:r>
            <a:r>
              <a:rPr lang="en-US" baseline="0" dirty="0"/>
              <a:t> the current instruction from the memory array. A switch statement determines which opcode is to be executed.  The cases of the switch specify how to execute each type of instruction.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306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</a:t>
            </a:r>
            <a:r>
              <a:rPr lang="en-US" baseline="0" dirty="0"/>
              <a:t> an example, </a:t>
            </a:r>
            <a:r>
              <a:rPr lang="en-US" baseline="0" dirty="0" err="1"/>
              <a:t>execute_add</a:t>
            </a:r>
            <a:r>
              <a:rPr lang="en-US" baseline="0" dirty="0"/>
              <a:t>() performs the operations on the registers as specified by the </a:t>
            </a:r>
            <a:r>
              <a:rPr lang="en-US" baseline="0"/>
              <a:t>RISC-V instruction set.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438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von Neumann model:</a:t>
            </a:r>
          </a:p>
          <a:p>
            <a:r>
              <a:rPr lang="en-US" dirty="0"/>
              <a:t>* Instructions and data in a unified memory.</a:t>
            </a:r>
          </a:p>
          <a:p>
            <a:r>
              <a:rPr lang="en-US" dirty="0"/>
              <a:t>* CPU fetches and executes instructions.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Harvard model:</a:t>
            </a:r>
          </a:p>
          <a:p>
            <a:r>
              <a:rPr lang="en-US" dirty="0"/>
              <a:t>* Separate instruction and data memories.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182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CPU includes a program counter</a:t>
            </a:r>
            <a:r>
              <a:rPr lang="en-US" baseline="0" dirty="0"/>
              <a:t> that defines the address of the currently executing instruction.</a:t>
            </a:r>
          </a:p>
          <a:p>
            <a:endParaRPr lang="en-US" baseline="0" dirty="0"/>
          </a:p>
          <a:p>
            <a:r>
              <a:rPr lang="en-US" baseline="0" dirty="0"/>
              <a:t>A memory address register holds the address of a location to be accessed.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122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Endianness</a:t>
            </a:r>
            <a:r>
              <a:rPr lang="en-US" baseline="0" dirty="0"/>
              <a:t> describes how bytes are ordered in a word.</a:t>
            </a:r>
          </a:p>
          <a:p>
            <a:endParaRPr lang="en-US" baseline="0" dirty="0"/>
          </a:p>
          <a:p>
            <a:r>
              <a:rPr lang="en-US" baseline="0" dirty="0"/>
              <a:t>A big-endian word puts bit 0 and byte 0 at the left-hand side of the word.</a:t>
            </a:r>
          </a:p>
          <a:p>
            <a:endParaRPr lang="en-US" baseline="0" dirty="0"/>
          </a:p>
          <a:p>
            <a:r>
              <a:rPr lang="en-US" baseline="0" dirty="0"/>
              <a:t>A little-endian word puts bit 0 and byte 0 at the right-hand side of the word.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51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C programming language provides several arithmetic and logical operators that correspond to traditional algebraic operators.</a:t>
            </a:r>
          </a:p>
          <a:p>
            <a:endParaRPr lang="en-US" baseline="0" dirty="0"/>
          </a:p>
          <a:p>
            <a:r>
              <a:rPr lang="en-US" baseline="0" dirty="0"/>
              <a:t>A truth table describes the output of a Boolean function for each combination of inputs.  The tables describe not, AND, OR, XOR.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69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Several laws allow</a:t>
            </a:r>
            <a:r>
              <a:rPr lang="en-US" baseline="0" dirty="0"/>
              <a:t> us to manipulate Boolean expressions: association, commutation, distribution, De Morgan, double negation.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627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input don’t care is a shorthand for two input combinations</a:t>
            </a:r>
            <a:r>
              <a:rPr lang="en-US" baseline="0" dirty="0"/>
              <a:t> that give the same output.</a:t>
            </a:r>
          </a:p>
          <a:p>
            <a:endParaRPr lang="en-US" baseline="0" dirty="0"/>
          </a:p>
          <a:p>
            <a:r>
              <a:rPr lang="en-US" baseline="0" dirty="0"/>
              <a:t>An output don’t care describes a partially-specified function whose output value is not defined for a certain input combination.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6B7B1-FFD7-4895-9F1E-11CBCF1E8AC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129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3D022-FFE5-0712-7E94-FB05BAEBF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339583-DE6E-E480-9014-E9D2EF8D1E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6D3E34-50A1-0F40-7A02-27D2FE438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F9433-E53E-4B70-BE03-0C130CC58740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56B1D3-CFFE-C953-1D11-E6A690EA4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0E758F-7B3C-808E-1649-B2CDC08B8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126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828BB-09BA-70EE-1600-98C5821C6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5785B1-F6A3-8D89-EDF2-4FD811832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CC3FDB-9234-EE5F-C475-67FD421E4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30A0-9DA3-4A3A-956D-BF9C842A59AD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350732-E86E-31C1-4647-8E455D7D1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CFCBF4-FBBD-97E8-2159-48266B647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708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D55D19-4863-C3D5-743A-DBB30FD3DE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124B67-5C0D-E75D-2700-38E5761BA7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75F980-BF7C-08CA-178D-9AB5BB548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C3DEE-0530-480E-A0A4-9E64B0124108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85935-F893-22FC-BC60-7D5685B26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E054A-E8C9-CB08-F429-B35C861FD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349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D4712-8D22-EF80-72EE-B8884F20C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343F5-52BF-691C-8289-7D0240C73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152DC0-A6D9-9161-3628-A4BE1A96E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5A71-D739-4B2A-A11C-2098D2B89800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9D6573-77CF-DEFA-52A4-6C1EE8F1F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D2C0C6-A631-5B7F-E68B-1BFD58EC7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837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472B-27C8-9864-72A5-2A06DA866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77E5B2-07DC-7BE9-994B-A5A6A96A7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B3C8D9-26F3-AD8B-A427-07716857B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7DEF8-773C-4788-A563-4A269846FB75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655071-3330-FA8B-03B8-3516EC76E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5C1E75-BF14-41DE-BE33-8663A7013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107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F077D-6685-18EE-6861-7AEA908EB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44982-C704-9794-46AD-67BA5D57F2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FAF4A5-DD97-D504-DD5B-92371C838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1DA247-A351-04BD-9F2A-D10257828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E649A-7305-4E72-B225-EF1817C8744F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AA15F5-D92C-84A0-6725-A223312F3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D95EDA-7A8B-E0B7-B99D-FD0646278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166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83B14-54B3-C75A-E898-B08F7DA0B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88FEE-E090-1F86-CC8E-F508AE9BA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582B1-F8E7-FDB6-4EDA-84CEB51238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081A9D-B7E1-DD5A-9FCC-F19EE8CC4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A81F82-5411-81DE-D355-B8DA982098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764EAA-FA1D-E21D-C845-6F5247562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C8FFF-83ED-456D-A9AD-77EBD65C6CD5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FD1B68-C1FC-F249-0ADE-3E321A070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57E3BD-21A1-DCF2-6722-4F488BD44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32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550F2-C510-8643-2D88-E4D432FDD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831C40-CBEA-5213-A2D7-CCD4C999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BF35E-C744-4599-9220-9406DCE15FBA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3631AB-0641-CF49-B23A-820A630BA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04408C-B235-145D-9AD1-986CE0C65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371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16C401-FCF2-5C60-DA0B-29B983E8A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083B6-F6F9-4EB5-82BD-F7CB5DBCD30D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708AF-DCE4-0AE9-05BB-FE39C12DB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049C4F-E7FD-2DBE-04DB-2F364023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14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27202-DE35-088C-2824-67A722AE4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27FCD-1A49-8FAD-0873-7541375CD5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D8CF11-7FC3-105A-B5F0-92EB0BAAA1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E5088B-FDCA-D611-053F-10DEC3660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AE4E-9E69-4CD1-B009-65EB7381EAA1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2E725B-ACA8-7EB2-AF9F-BFE9F7F27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2981A8-7624-E36B-9DDD-C5AB24A43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87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7D04C-A45E-F37C-38FC-2C2993EBD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F91543-EA15-ACEA-3672-4926EFA248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78752-C834-F5A3-9245-B86D89B58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22C029-5A57-A1B0-E6DA-0011E962A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C1224-DA8B-48CC-AB2B-4C1AD29CE540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D9CD8-98E6-DB08-AEDD-6DA6EC1E1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3D82BB-E69C-CF2B-B725-1C3F3DBC2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470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7564B9-FA18-9319-9526-B57F555EA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9A1EDE-DDEB-7FE3-593D-3451639C60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C79C75-BEE4-9360-B6AD-C046FD5E8A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23830-0B10-4890-98CA-B12D470EEE31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9AB18-029F-49E2-B9C8-02AEA61433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936EF8-2535-133F-BCF9-2188F6379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91252-95DD-404C-9208-3DE448F63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13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CPUs and Programming Models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BE6C802-D407-5CBB-45DD-644412DF25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0666419"/>
                  </p:ext>
                </p:extLst>
              </p:nvPr>
            </p:nvGraphicFramePr>
            <p:xfrm>
              <a:off x="2278631" y="2009088"/>
              <a:ext cx="3140075" cy="164547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68325">
                      <a:extLst>
                        <a:ext uri="{9D8B030D-6E8A-4147-A177-3AD203B41FA5}">
                          <a16:colId xmlns:a16="http://schemas.microsoft.com/office/drawing/2014/main" val="1870485710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277246523"/>
                        </a:ext>
                      </a:extLst>
                    </a:gridCol>
                    <a:gridCol w="628650">
                      <a:extLst>
                        <a:ext uri="{9D8B030D-6E8A-4147-A177-3AD203B41FA5}">
                          <a16:colId xmlns:a16="http://schemas.microsoft.com/office/drawing/2014/main" val="2334110955"/>
                        </a:ext>
                      </a:extLst>
                    </a:gridCol>
                    <a:gridCol w="628650">
                      <a:extLst>
                        <a:ext uri="{9D8B030D-6E8A-4147-A177-3AD203B41FA5}">
                          <a16:colId xmlns:a16="http://schemas.microsoft.com/office/drawing/2014/main" val="4271022572"/>
                        </a:ext>
                      </a:extLst>
                    </a:gridCol>
                    <a:gridCol w="628650">
                      <a:extLst>
                        <a:ext uri="{9D8B030D-6E8A-4147-A177-3AD203B41FA5}">
                          <a16:colId xmlns:a16="http://schemas.microsoft.com/office/drawing/2014/main" val="3448868951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𝑜𝑢𝑡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56447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2846596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6167030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5010245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4505765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9583242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610670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7276361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409433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BE6C802-D407-5CBB-45DD-644412DF25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0666419"/>
                  </p:ext>
                </p:extLst>
              </p:nvPr>
            </p:nvGraphicFramePr>
            <p:xfrm>
              <a:off x="2278631" y="2009088"/>
              <a:ext cx="3140075" cy="164547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68325">
                      <a:extLst>
                        <a:ext uri="{9D8B030D-6E8A-4147-A177-3AD203B41FA5}">
                          <a16:colId xmlns:a16="http://schemas.microsoft.com/office/drawing/2014/main" val="1870485710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277246523"/>
                        </a:ext>
                      </a:extLst>
                    </a:gridCol>
                    <a:gridCol w="628650">
                      <a:extLst>
                        <a:ext uri="{9D8B030D-6E8A-4147-A177-3AD203B41FA5}">
                          <a16:colId xmlns:a16="http://schemas.microsoft.com/office/drawing/2014/main" val="2334110955"/>
                        </a:ext>
                      </a:extLst>
                    </a:gridCol>
                    <a:gridCol w="628650">
                      <a:extLst>
                        <a:ext uri="{9D8B030D-6E8A-4147-A177-3AD203B41FA5}">
                          <a16:colId xmlns:a16="http://schemas.microsoft.com/office/drawing/2014/main" val="4271022572"/>
                        </a:ext>
                      </a:extLst>
                    </a:gridCol>
                    <a:gridCol w="628650">
                      <a:extLst>
                        <a:ext uri="{9D8B030D-6E8A-4147-A177-3AD203B41FA5}">
                          <a16:colId xmlns:a16="http://schemas.microsoft.com/office/drawing/2014/main" val="3448868951"/>
                        </a:ext>
                      </a:extLst>
                    </a:gridCol>
                  </a:tblGrid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75" t="-2174" r="-460215" b="-5195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83186" t="-2174" r="-278761" b="-5195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00971" t="-2174" r="-205825" b="-5195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98077" t="-2174" r="-103846" b="-5195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401942" t="-2174" r="-4854" b="-51956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5644701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2846596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61670308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50102457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45057658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9583242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610670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7276361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4094337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CF9A464-26BB-4A6D-C974-0C80F472AC39}"/>
                  </a:ext>
                </a:extLst>
              </p:cNvPr>
              <p:cNvSpPr txBox="1"/>
              <p:nvPr/>
            </p:nvSpPr>
            <p:spPr>
              <a:xfrm>
                <a:off x="7233313" y="2370161"/>
                <a:ext cx="2570832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𝑠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⊕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⊕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𝑖𝑛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𝑏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CF9A464-26BB-4A6D-C974-0C80F472AC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3313" y="2370161"/>
                <a:ext cx="2570832" cy="9233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6E9624-98E6-D9C9-999D-D23022AF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649395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C03EC9E-1511-4AEA-4C35-EF3DB8D24C22}"/>
                  </a:ext>
                </a:extLst>
              </p:cNvPr>
              <p:cNvSpPr txBox="1"/>
              <p:nvPr/>
            </p:nvSpPr>
            <p:spPr>
              <a:xfrm>
                <a:off x="3891886" y="2179940"/>
                <a:ext cx="4408228" cy="1249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⊕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⊕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𝑜𝑢𝑡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,0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,1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,0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⊕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⊕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𝑜𝑢𝑡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,1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,1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C03EC9E-1511-4AEA-4C35-EF3DB8D24C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1886" y="2179940"/>
                <a:ext cx="4408228" cy="12490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8032FF-2E6D-CBE1-E82E-D6DB34FA2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987506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300A9A2-C067-79C8-7537-113A2CD077F8}"/>
                  </a:ext>
                </a:extLst>
              </p:cNvPr>
              <p:cNvSpPr txBox="1"/>
              <p:nvPr/>
            </p:nvSpPr>
            <p:spPr>
              <a:xfrm>
                <a:off x="3812274" y="2495223"/>
                <a:ext cx="4939237" cy="2031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+⋯+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′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𝑁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e>
                        <m:sup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𝑍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′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⨁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⨁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+⋯+</m:t>
                          </m:r>
                          <m:d>
                            <m:d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⨁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′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300A9A2-C067-79C8-7537-113A2CD077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2274" y="2495223"/>
                <a:ext cx="4939237" cy="20313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ED6064-E190-E324-105D-7A232ED35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302237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CEAFF8-9D7F-4C0B-70FF-3DAA3027489A}"/>
                  </a:ext>
                </a:extLst>
              </p:cNvPr>
              <p:cNvSpPr txBox="1"/>
              <p:nvPr/>
            </p:nvSpPr>
            <p:spPr>
              <a:xfrm>
                <a:off x="1901588" y="2957015"/>
                <a:ext cx="2558073" cy="3815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𝑂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𝑜𝑢𝑡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⊕</m:t>
                      </m:r>
                      <m:sSub>
                        <m:sSub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𝑜𝑢𝑡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CEAFF8-9D7F-4C0B-70FF-3DAA30274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1588" y="2957015"/>
                <a:ext cx="2558073" cy="381515"/>
              </a:xfrm>
              <a:prstGeom prst="rect">
                <a:avLst/>
              </a:prstGeom>
              <a:blipFill>
                <a:blip r:embed="rId3"/>
                <a:stretch>
                  <a:fillRect b="-31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1EC928A-16E5-8AE5-BFA1-BCDF3B3EE18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5529374"/>
                  </p:ext>
                </p:extLst>
              </p:nvPr>
            </p:nvGraphicFramePr>
            <p:xfrm>
              <a:off x="5402002" y="2550193"/>
              <a:ext cx="5937250" cy="11239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98245">
                      <a:extLst>
                        <a:ext uri="{9D8B030D-6E8A-4147-A177-3AD203B41FA5}">
                          <a16:colId xmlns:a16="http://schemas.microsoft.com/office/drawing/2014/main" val="2438945666"/>
                        </a:ext>
                      </a:extLst>
                    </a:gridCol>
                    <a:gridCol w="1197610">
                      <a:extLst>
                        <a:ext uri="{9D8B030D-6E8A-4147-A177-3AD203B41FA5}">
                          <a16:colId xmlns:a16="http://schemas.microsoft.com/office/drawing/2014/main" val="404594577"/>
                        </a:ext>
                      </a:extLst>
                    </a:gridCol>
                    <a:gridCol w="1180465">
                      <a:extLst>
                        <a:ext uri="{9D8B030D-6E8A-4147-A177-3AD203B41FA5}">
                          <a16:colId xmlns:a16="http://schemas.microsoft.com/office/drawing/2014/main" val="1439316118"/>
                        </a:ext>
                      </a:extLst>
                    </a:gridCol>
                    <a:gridCol w="1180465">
                      <a:extLst>
                        <a:ext uri="{9D8B030D-6E8A-4147-A177-3AD203B41FA5}">
                          <a16:colId xmlns:a16="http://schemas.microsoft.com/office/drawing/2014/main" val="1794205617"/>
                        </a:ext>
                      </a:extLst>
                    </a:gridCol>
                    <a:gridCol w="1180465">
                      <a:extLst>
                        <a:ext uri="{9D8B030D-6E8A-4147-A177-3AD203B41FA5}">
                          <a16:colId xmlns:a16="http://schemas.microsoft.com/office/drawing/2014/main" val="167397675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100">
                                  <a:effectLst/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oMath>
                          </a14:m>
                          <a:r>
                            <a:rPr lang="en-US" sz="1100">
                              <a:effectLst/>
                            </a:rPr>
                            <a:t> (binary)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100">
                                  <a:effectLst/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oMath>
                          </a14:m>
                          <a:r>
                            <a:rPr lang="en-US" sz="1100">
                              <a:effectLst/>
                            </a:rPr>
                            <a:t> (binary)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440233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1111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0001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0=1⊕1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0488835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−8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1000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1111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1=1⊕0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1875753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0111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0001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1=0⊕1</m:t>
                                </m:r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7193225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1EC928A-16E5-8AE5-BFA1-BCDF3B3EE18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5529374"/>
                  </p:ext>
                </p:extLst>
              </p:nvPr>
            </p:nvGraphicFramePr>
            <p:xfrm>
              <a:off x="5402002" y="2550193"/>
              <a:ext cx="5937250" cy="11239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98245">
                      <a:extLst>
                        <a:ext uri="{9D8B030D-6E8A-4147-A177-3AD203B41FA5}">
                          <a16:colId xmlns:a16="http://schemas.microsoft.com/office/drawing/2014/main" val="2438945666"/>
                        </a:ext>
                      </a:extLst>
                    </a:gridCol>
                    <a:gridCol w="1197610">
                      <a:extLst>
                        <a:ext uri="{9D8B030D-6E8A-4147-A177-3AD203B41FA5}">
                          <a16:colId xmlns:a16="http://schemas.microsoft.com/office/drawing/2014/main" val="404594577"/>
                        </a:ext>
                      </a:extLst>
                    </a:gridCol>
                    <a:gridCol w="1180465">
                      <a:extLst>
                        <a:ext uri="{9D8B030D-6E8A-4147-A177-3AD203B41FA5}">
                          <a16:colId xmlns:a16="http://schemas.microsoft.com/office/drawing/2014/main" val="1439316118"/>
                        </a:ext>
                      </a:extLst>
                    </a:gridCol>
                    <a:gridCol w="1180465">
                      <a:extLst>
                        <a:ext uri="{9D8B030D-6E8A-4147-A177-3AD203B41FA5}">
                          <a16:colId xmlns:a16="http://schemas.microsoft.com/office/drawing/2014/main" val="1794205617"/>
                        </a:ext>
                      </a:extLst>
                    </a:gridCol>
                    <a:gridCol w="1180465">
                      <a:extLst>
                        <a:ext uri="{9D8B030D-6E8A-4147-A177-3AD203B41FA5}">
                          <a16:colId xmlns:a16="http://schemas.microsoft.com/office/drawing/2014/main" val="1673976752"/>
                        </a:ext>
                      </a:extLst>
                    </a:gridCol>
                  </a:tblGrid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508" t="-15217" r="-396954" b="-30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1020" t="-15217" r="-298980" b="-30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203093" t="-15217" r="-202062" b="-30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303093" t="-15217" r="-102062" b="-30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403093" t="-15217" r="-2062" b="-3065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4402338"/>
                      </a:ext>
                    </a:extLst>
                  </a:tr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508" t="-112766" r="-396954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1020" t="-112766" r="-29898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203093" t="-112766" r="-20206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303093" t="-112766" r="-10206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403093" t="-112766" r="-2062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4888358"/>
                      </a:ext>
                    </a:extLst>
                  </a:tr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508" t="-217391" r="-396954" b="-1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1020" t="-217391" r="-298980" b="-1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203093" t="-217391" r="-202062" b="-1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303093" t="-217391" r="-102062" b="-1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403093" t="-217391" r="-2062" b="-10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18757536"/>
                      </a:ext>
                    </a:extLst>
                  </a:tr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508" t="-317391" r="-396954" b="-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1020" t="-317391" r="-298980" b="-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203093" t="-317391" r="-202062" b="-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303093" t="-317391" r="-102062" b="-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403093" t="-317391" r="-2062" b="-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193225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228C70-603F-7AAA-3AE5-C294C0E59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089012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122D5F-E2C2-8882-CB7B-FDBE943FA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9976"/>
            <a:ext cx="10515600" cy="51169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Programming model:</a:t>
            </a:r>
          </a:p>
          <a:p>
            <a:r>
              <a:rPr lang="en-US" dirty="0"/>
              <a:t>All the bits that the programmer can see and manipulate.</a:t>
            </a:r>
          </a:p>
          <a:p>
            <a:r>
              <a:rPr lang="en-US" dirty="0"/>
              <a:t>CPU may use many registers that are not visible to the programmer.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Register varieties:</a:t>
            </a:r>
          </a:p>
          <a:p>
            <a:r>
              <a:rPr lang="en-US" dirty="0"/>
              <a:t>General-purpose registers.</a:t>
            </a:r>
          </a:p>
          <a:p>
            <a:r>
              <a:rPr lang="en-US" dirty="0"/>
              <a:t>Program counter.</a:t>
            </a:r>
          </a:p>
          <a:p>
            <a:r>
              <a:rPr lang="en-US" dirty="0"/>
              <a:t>Status register.</a:t>
            </a:r>
          </a:p>
          <a:p>
            <a:r>
              <a:rPr lang="en-US" dirty="0"/>
              <a:t>Special-purpose registers.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FF4EAE0-E987-1D65-D85C-924BDA041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74174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F9098-1354-E740-6CC7-1DDEE0DBB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193275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Register operand:</a:t>
            </a:r>
          </a:p>
          <a:p>
            <a:r>
              <a:rPr lang="en-US" dirty="0"/>
              <a:t>Value stored in a register.</a:t>
            </a:r>
          </a:p>
          <a:p>
            <a:pPr marL="0" indent="0">
              <a:buNone/>
            </a:pPr>
            <a:r>
              <a:rPr lang="en-US" dirty="0"/>
              <a:t>Immediate operand:</a:t>
            </a:r>
          </a:p>
          <a:p>
            <a:r>
              <a:rPr lang="en-US" dirty="0"/>
              <a:t>Value in an instruction field.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439ACE-972A-59AC-116E-092BF5F1DD80}"/>
              </a:ext>
            </a:extLst>
          </p:cNvPr>
          <p:cNvSpPr txBox="1"/>
          <p:nvPr/>
        </p:nvSpPr>
        <p:spPr>
          <a:xfrm>
            <a:off x="6191308" y="770198"/>
            <a:ext cx="51272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Relative address: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Relative to an address in a register.</a:t>
            </a:r>
          </a:p>
          <a:p>
            <a:endParaRPr lang="en-US" sz="2800" dirty="0"/>
          </a:p>
          <a:p>
            <a:r>
              <a:rPr lang="en-US" sz="2800" dirty="0"/>
              <a:t>PC-relative address: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Relative to pc.</a:t>
            </a:r>
          </a:p>
          <a:p>
            <a:endParaRPr lang="en-US" dirty="0"/>
          </a:p>
          <a:p>
            <a:r>
              <a:rPr lang="en-US" sz="2800" dirty="0"/>
              <a:t>Effective address: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Final address after address calculation.</a:t>
            </a:r>
          </a:p>
          <a:p>
            <a:endParaRPr lang="en-US" sz="2800" dirty="0"/>
          </a:p>
          <a:p>
            <a:r>
              <a:rPr lang="en-US" sz="2800" dirty="0"/>
              <a:t>Absolute address: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An address in memory.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B74407C-2F89-5946-EFCA-F83341B3F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576954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3BBED-4152-F986-58E0-1338D0D1F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x1 = 0xa04,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imm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4, PC = 0xc12, literal = 0xd34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Relative address for x1,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imm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EA = 0xa04 + 4 = 0xa08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PC-relative address for PC,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imm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EA = 0xc12 + 4 = 0xc16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2EBAFF7-8A7E-EB46-37BE-992E72361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75017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A60917C-294E-0C9C-D91A-564544741F2C}"/>
              </a:ext>
            </a:extLst>
          </p:cNvPr>
          <p:cNvSpPr/>
          <p:nvPr/>
        </p:nvSpPr>
        <p:spPr>
          <a:xfrm>
            <a:off x="2879829" y="236380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841E5D-23C3-6978-F370-5CCB7493E8C0}"/>
              </a:ext>
            </a:extLst>
          </p:cNvPr>
          <p:cNvSpPr/>
          <p:nvPr/>
        </p:nvSpPr>
        <p:spPr>
          <a:xfrm>
            <a:off x="4454293" y="236380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DA33C15-AE0B-A975-FEC0-C01B309074FD}"/>
              </a:ext>
            </a:extLst>
          </p:cNvPr>
          <p:cNvSpPr/>
          <p:nvPr/>
        </p:nvSpPr>
        <p:spPr>
          <a:xfrm>
            <a:off x="6028757" y="236380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804A40-A5FD-5F03-AA8D-3ACA997FD511}"/>
              </a:ext>
            </a:extLst>
          </p:cNvPr>
          <p:cNvSpPr/>
          <p:nvPr/>
        </p:nvSpPr>
        <p:spPr>
          <a:xfrm>
            <a:off x="7603221" y="236380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5B3B90C-4C97-EA96-011B-BDA830B61F38}"/>
              </a:ext>
            </a:extLst>
          </p:cNvPr>
          <p:cNvSpPr/>
          <p:nvPr/>
        </p:nvSpPr>
        <p:spPr>
          <a:xfrm>
            <a:off x="2879829" y="294514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FE07C4-361D-FBF9-9BD9-A9AD89B89F97}"/>
              </a:ext>
            </a:extLst>
          </p:cNvPr>
          <p:cNvSpPr/>
          <p:nvPr/>
        </p:nvSpPr>
        <p:spPr>
          <a:xfrm>
            <a:off x="4454293" y="294514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6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C76DA8-D3EB-B896-4118-3F2266C2BBE3}"/>
              </a:ext>
            </a:extLst>
          </p:cNvPr>
          <p:cNvSpPr/>
          <p:nvPr/>
        </p:nvSpPr>
        <p:spPr>
          <a:xfrm>
            <a:off x="6028757" y="294514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1345C9-5182-33D0-3F53-169AF308B908}"/>
              </a:ext>
            </a:extLst>
          </p:cNvPr>
          <p:cNvSpPr/>
          <p:nvPr/>
        </p:nvSpPr>
        <p:spPr>
          <a:xfrm>
            <a:off x="7603221" y="294514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DD74AB-6571-110A-C6DB-396FFCA639C4}"/>
              </a:ext>
            </a:extLst>
          </p:cNvPr>
          <p:cNvSpPr/>
          <p:nvPr/>
        </p:nvSpPr>
        <p:spPr>
          <a:xfrm>
            <a:off x="2879829" y="352648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11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B04F91-17CC-F05B-BF98-F8D8325A4562}"/>
              </a:ext>
            </a:extLst>
          </p:cNvPr>
          <p:cNvSpPr/>
          <p:nvPr/>
        </p:nvSpPr>
        <p:spPr>
          <a:xfrm>
            <a:off x="4454293" y="352648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10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0333C3-0363-A34E-EAFB-D63C1217C9A0}"/>
              </a:ext>
            </a:extLst>
          </p:cNvPr>
          <p:cNvSpPr/>
          <p:nvPr/>
        </p:nvSpPr>
        <p:spPr>
          <a:xfrm>
            <a:off x="6028757" y="352648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9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13FA7B5-2A3F-E1D3-3A74-5F58456961A4}"/>
              </a:ext>
            </a:extLst>
          </p:cNvPr>
          <p:cNvSpPr/>
          <p:nvPr/>
        </p:nvSpPr>
        <p:spPr>
          <a:xfrm>
            <a:off x="7603221" y="3526484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8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E9C3A4-B50A-E7E9-9E08-6E65A9AB0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87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20C3109-ECE0-80F0-A513-380ED5B836F6}"/>
              </a:ext>
            </a:extLst>
          </p:cNvPr>
          <p:cNvSpPr/>
          <p:nvPr/>
        </p:nvSpPr>
        <p:spPr>
          <a:xfrm>
            <a:off x="2622766" y="2510856"/>
            <a:ext cx="2258751" cy="5813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91D1A6-C3E9-9D25-755A-F2E71AEAA91C}"/>
              </a:ext>
            </a:extLst>
          </p:cNvPr>
          <p:cNvSpPr/>
          <p:nvPr/>
        </p:nvSpPr>
        <p:spPr>
          <a:xfrm>
            <a:off x="2622766" y="1929516"/>
            <a:ext cx="2258751" cy="5813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x0: 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696EC6-793A-2277-392B-53E8F4D9729E}"/>
              </a:ext>
            </a:extLst>
          </p:cNvPr>
          <p:cNvSpPr/>
          <p:nvPr/>
        </p:nvSpPr>
        <p:spPr>
          <a:xfrm>
            <a:off x="2622765" y="3092196"/>
            <a:ext cx="2258751" cy="5813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DB01A6-A873-36D3-F2DE-39D86173755D}"/>
              </a:ext>
            </a:extLst>
          </p:cNvPr>
          <p:cNvSpPr/>
          <p:nvPr/>
        </p:nvSpPr>
        <p:spPr>
          <a:xfrm>
            <a:off x="6810233" y="1929516"/>
            <a:ext cx="2258751" cy="5813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E05FAC-5AAC-0991-4482-E414DD648268}"/>
              </a:ext>
            </a:extLst>
          </p:cNvPr>
          <p:cNvSpPr/>
          <p:nvPr/>
        </p:nvSpPr>
        <p:spPr>
          <a:xfrm>
            <a:off x="2622764" y="4254876"/>
            <a:ext cx="2258751" cy="5813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x31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A7A610-89D5-A9C2-C8F9-26D93A071713}"/>
              </a:ext>
            </a:extLst>
          </p:cNvPr>
          <p:cNvSpPr/>
          <p:nvPr/>
        </p:nvSpPr>
        <p:spPr>
          <a:xfrm>
            <a:off x="2622764" y="3673536"/>
            <a:ext cx="2258751" cy="5813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50C3ACF-CAD7-DA11-A267-063436EBC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76732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C3D6864-DC38-6CDF-8F04-0BE47D0D988B}"/>
              </a:ext>
            </a:extLst>
          </p:cNvPr>
          <p:cNvSpPr/>
          <p:nvPr/>
        </p:nvSpPr>
        <p:spPr>
          <a:xfrm>
            <a:off x="1020805" y="2513087"/>
            <a:ext cx="4045159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immediate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F9DE42-90A0-8FAE-EBD6-BBB9C5A8BF29}"/>
              </a:ext>
            </a:extLst>
          </p:cNvPr>
          <p:cNvSpPr/>
          <p:nvPr/>
        </p:nvSpPr>
        <p:spPr>
          <a:xfrm>
            <a:off x="5065965" y="2513086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rs1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87BE58-FAC9-A87C-EF3F-E7762909E214}"/>
              </a:ext>
            </a:extLst>
          </p:cNvPr>
          <p:cNvSpPr/>
          <p:nvPr/>
        </p:nvSpPr>
        <p:spPr>
          <a:xfrm>
            <a:off x="6386092" y="2513085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funct3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99241C-0185-440E-F9E8-A6E3FEB03E13}"/>
              </a:ext>
            </a:extLst>
          </p:cNvPr>
          <p:cNvSpPr/>
          <p:nvPr/>
        </p:nvSpPr>
        <p:spPr>
          <a:xfrm>
            <a:off x="9510796" y="2513085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opcode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C6D9D7-2C24-CFAF-7C21-BD045AFBE77D}"/>
              </a:ext>
            </a:extLst>
          </p:cNvPr>
          <p:cNvSpPr/>
          <p:nvPr/>
        </p:nvSpPr>
        <p:spPr>
          <a:xfrm>
            <a:off x="7706219" y="2513085"/>
            <a:ext cx="180457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rd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8AFFF-5ED6-3E7A-E4DA-B28A909FFB22}"/>
              </a:ext>
            </a:extLst>
          </p:cNvPr>
          <p:cNvSpPr txBox="1"/>
          <p:nvPr/>
        </p:nvSpPr>
        <p:spPr>
          <a:xfrm>
            <a:off x="421223" y="191360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EBCD0C-35BE-BC56-CFD1-5AB34D2C366E}"/>
              </a:ext>
            </a:extLst>
          </p:cNvPr>
          <p:cNvSpPr/>
          <p:nvPr/>
        </p:nvSpPr>
        <p:spPr>
          <a:xfrm>
            <a:off x="1020805" y="1683466"/>
            <a:ext cx="4045159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immediate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E90E58-EE9F-8BC0-926E-77E626D7B36F}"/>
              </a:ext>
            </a:extLst>
          </p:cNvPr>
          <p:cNvSpPr/>
          <p:nvPr/>
        </p:nvSpPr>
        <p:spPr>
          <a:xfrm>
            <a:off x="5065965" y="1683465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rs1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350221-4C32-7BCA-94C1-021144502A9C}"/>
              </a:ext>
            </a:extLst>
          </p:cNvPr>
          <p:cNvSpPr/>
          <p:nvPr/>
        </p:nvSpPr>
        <p:spPr>
          <a:xfrm>
            <a:off x="6386092" y="1683464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funct3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A13A41-126E-9714-2CB0-92EF09BAA616}"/>
              </a:ext>
            </a:extLst>
          </p:cNvPr>
          <p:cNvSpPr/>
          <p:nvPr/>
        </p:nvSpPr>
        <p:spPr>
          <a:xfrm>
            <a:off x="9510796" y="1683464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opcode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F3EA982-1858-303E-6F11-F55D81FD9F6A}"/>
              </a:ext>
            </a:extLst>
          </p:cNvPr>
          <p:cNvSpPr/>
          <p:nvPr/>
        </p:nvSpPr>
        <p:spPr>
          <a:xfrm>
            <a:off x="7706219" y="1683464"/>
            <a:ext cx="180457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rd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1BBCCC-B025-202F-FCE2-EB723DEAC656}"/>
              </a:ext>
            </a:extLst>
          </p:cNvPr>
          <p:cNvSpPr txBox="1"/>
          <p:nvPr/>
        </p:nvSpPr>
        <p:spPr>
          <a:xfrm>
            <a:off x="908344" y="113658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E5EE9F-45A1-CC0B-20C3-F980D1E18F94}"/>
              </a:ext>
            </a:extLst>
          </p:cNvPr>
          <p:cNvSpPr txBox="1"/>
          <p:nvPr/>
        </p:nvSpPr>
        <p:spPr>
          <a:xfrm>
            <a:off x="5038210" y="112946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E88258-B6B5-A5B4-387C-E6443C1A6145}"/>
              </a:ext>
            </a:extLst>
          </p:cNvPr>
          <p:cNvSpPr txBox="1"/>
          <p:nvPr/>
        </p:nvSpPr>
        <p:spPr>
          <a:xfrm>
            <a:off x="6386092" y="113196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4976D0-E804-F314-C9FB-30E857AC246C}"/>
              </a:ext>
            </a:extLst>
          </p:cNvPr>
          <p:cNvSpPr txBox="1"/>
          <p:nvPr/>
        </p:nvSpPr>
        <p:spPr>
          <a:xfrm>
            <a:off x="7706219" y="112353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D6DF51-1EB0-BCD2-496A-BAB0B2BFF426}"/>
              </a:ext>
            </a:extLst>
          </p:cNvPr>
          <p:cNvSpPr txBox="1"/>
          <p:nvPr/>
        </p:nvSpPr>
        <p:spPr>
          <a:xfrm>
            <a:off x="9489097" y="11294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7FBFDB6-F139-6422-9AC5-DEC4F6C0F54E}"/>
              </a:ext>
            </a:extLst>
          </p:cNvPr>
          <p:cNvSpPr txBox="1"/>
          <p:nvPr/>
        </p:nvSpPr>
        <p:spPr>
          <a:xfrm>
            <a:off x="10515958" y="11249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357B1D-5291-AEF5-8884-6715CF390166}"/>
              </a:ext>
            </a:extLst>
          </p:cNvPr>
          <p:cNvSpPr txBox="1"/>
          <p:nvPr/>
        </p:nvSpPr>
        <p:spPr>
          <a:xfrm>
            <a:off x="454886" y="2743229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I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60DC713-D060-7BA9-9B44-A79550A82A5F}"/>
              </a:ext>
            </a:extLst>
          </p:cNvPr>
          <p:cNvSpPr/>
          <p:nvPr/>
        </p:nvSpPr>
        <p:spPr>
          <a:xfrm>
            <a:off x="5065965" y="3342707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rs1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A47FE97-04E7-53F4-4967-D1686359BA09}"/>
              </a:ext>
            </a:extLst>
          </p:cNvPr>
          <p:cNvSpPr/>
          <p:nvPr/>
        </p:nvSpPr>
        <p:spPr>
          <a:xfrm>
            <a:off x="6386092" y="3342706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func3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F3F1A99-73D6-BF7C-1396-3FCAA9F5FBE3}"/>
              </a:ext>
            </a:extLst>
          </p:cNvPr>
          <p:cNvSpPr/>
          <p:nvPr/>
        </p:nvSpPr>
        <p:spPr>
          <a:xfrm>
            <a:off x="9510796" y="3342706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opcode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110D4F9-6035-93DE-2531-DBAD964CC1C2}"/>
              </a:ext>
            </a:extLst>
          </p:cNvPr>
          <p:cNvSpPr/>
          <p:nvPr/>
        </p:nvSpPr>
        <p:spPr>
          <a:xfrm>
            <a:off x="7706219" y="3342706"/>
            <a:ext cx="180457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immediate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F44D7CF-0A77-A59F-ECF7-1DB7F000DE86}"/>
              </a:ext>
            </a:extLst>
          </p:cNvPr>
          <p:cNvSpPr/>
          <p:nvPr/>
        </p:nvSpPr>
        <p:spPr>
          <a:xfrm>
            <a:off x="1020806" y="3342708"/>
            <a:ext cx="2240582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immediate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8A04E9A-C405-7A64-1AA5-95D04CA6A976}"/>
              </a:ext>
            </a:extLst>
          </p:cNvPr>
          <p:cNvSpPr/>
          <p:nvPr/>
        </p:nvSpPr>
        <p:spPr>
          <a:xfrm>
            <a:off x="3261388" y="3342707"/>
            <a:ext cx="180457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rs2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72BE660-E638-0673-C093-451A5EE47ECC}"/>
              </a:ext>
            </a:extLst>
          </p:cNvPr>
          <p:cNvSpPr txBox="1"/>
          <p:nvPr/>
        </p:nvSpPr>
        <p:spPr>
          <a:xfrm>
            <a:off x="428141" y="3560774"/>
            <a:ext cx="290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2DBCF0B-B947-A913-E013-4240D9EE186D}"/>
              </a:ext>
            </a:extLst>
          </p:cNvPr>
          <p:cNvSpPr/>
          <p:nvPr/>
        </p:nvSpPr>
        <p:spPr>
          <a:xfrm>
            <a:off x="1020805" y="4172328"/>
            <a:ext cx="660063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imm</a:t>
            </a:r>
            <a:r>
              <a:rPr lang="en-US" dirty="0"/>
              <a:t>[20]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76931F1-DE13-94D5-7DDE-355C959EF495}"/>
              </a:ext>
            </a:extLst>
          </p:cNvPr>
          <p:cNvSpPr/>
          <p:nvPr/>
        </p:nvSpPr>
        <p:spPr>
          <a:xfrm>
            <a:off x="5065031" y="4172327"/>
            <a:ext cx="2641188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imm</a:t>
            </a:r>
            <a:r>
              <a:rPr lang="en-US" dirty="0"/>
              <a:t>[19:12]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3C87374-E4FE-6AD7-0FC7-ADEB239B1EBE}"/>
              </a:ext>
            </a:extLst>
          </p:cNvPr>
          <p:cNvSpPr/>
          <p:nvPr/>
        </p:nvSpPr>
        <p:spPr>
          <a:xfrm>
            <a:off x="9510796" y="4172326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opcode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047F47C-0EBD-3DF6-3067-C74F6FD97612}"/>
              </a:ext>
            </a:extLst>
          </p:cNvPr>
          <p:cNvSpPr/>
          <p:nvPr/>
        </p:nvSpPr>
        <p:spPr>
          <a:xfrm>
            <a:off x="7706219" y="4172326"/>
            <a:ext cx="180457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rd</a:t>
            </a:r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B4B5F50-BD00-3E21-0B3D-63C588139212}"/>
              </a:ext>
            </a:extLst>
          </p:cNvPr>
          <p:cNvSpPr/>
          <p:nvPr/>
        </p:nvSpPr>
        <p:spPr>
          <a:xfrm>
            <a:off x="1680868" y="4172326"/>
            <a:ext cx="2721298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imm</a:t>
            </a:r>
            <a:r>
              <a:rPr lang="en-US" dirty="0"/>
              <a:t>[10:1]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81D234A-D887-DA6A-ED47-8FF2BD35813C}"/>
              </a:ext>
            </a:extLst>
          </p:cNvPr>
          <p:cNvSpPr/>
          <p:nvPr/>
        </p:nvSpPr>
        <p:spPr>
          <a:xfrm>
            <a:off x="4404034" y="4172325"/>
            <a:ext cx="660063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imm</a:t>
            </a:r>
            <a:r>
              <a:rPr lang="en-US" dirty="0"/>
              <a:t>[11]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750D27C-B8BD-4823-7CDB-083E9DC96A54}"/>
              </a:ext>
            </a:extLst>
          </p:cNvPr>
          <p:cNvSpPr/>
          <p:nvPr/>
        </p:nvSpPr>
        <p:spPr>
          <a:xfrm>
            <a:off x="1020805" y="5001946"/>
            <a:ext cx="660063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imm</a:t>
            </a:r>
            <a:r>
              <a:rPr lang="en-US" dirty="0"/>
              <a:t>[12]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35D615E-F2D2-0378-6E14-934A2386B4A4}"/>
              </a:ext>
            </a:extLst>
          </p:cNvPr>
          <p:cNvSpPr/>
          <p:nvPr/>
        </p:nvSpPr>
        <p:spPr>
          <a:xfrm>
            <a:off x="9510796" y="5001944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opcode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3DB47B6-9A60-1907-5C72-A48918BF83E7}"/>
              </a:ext>
            </a:extLst>
          </p:cNvPr>
          <p:cNvSpPr/>
          <p:nvPr/>
        </p:nvSpPr>
        <p:spPr>
          <a:xfrm>
            <a:off x="7706219" y="5001944"/>
            <a:ext cx="180457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Imm</a:t>
            </a:r>
            <a:r>
              <a:rPr lang="en-US" dirty="0"/>
              <a:t>[4:1], </a:t>
            </a:r>
            <a:r>
              <a:rPr lang="en-US" dirty="0" err="1"/>
              <a:t>imm</a:t>
            </a:r>
            <a:r>
              <a:rPr lang="en-US" dirty="0"/>
              <a:t>[11]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5490879-3F6B-685C-DDCF-7CA9C4884227}"/>
              </a:ext>
            </a:extLst>
          </p:cNvPr>
          <p:cNvSpPr/>
          <p:nvPr/>
        </p:nvSpPr>
        <p:spPr>
          <a:xfrm>
            <a:off x="1680869" y="5001944"/>
            <a:ext cx="1580520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imm</a:t>
            </a:r>
            <a:r>
              <a:rPr lang="en-US" dirty="0"/>
              <a:t>[10:5]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30B5335-6C06-D581-B585-D888A03A8D48}"/>
              </a:ext>
            </a:extLst>
          </p:cNvPr>
          <p:cNvSpPr txBox="1"/>
          <p:nvPr/>
        </p:nvSpPr>
        <p:spPr>
          <a:xfrm>
            <a:off x="466511" y="4402470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J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C646DF-8709-AAE6-AF03-FF1859D61598}"/>
              </a:ext>
            </a:extLst>
          </p:cNvPr>
          <p:cNvSpPr txBox="1"/>
          <p:nvPr/>
        </p:nvSpPr>
        <p:spPr>
          <a:xfrm>
            <a:off x="421223" y="523208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/>
              <a:t>B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01B9C21-468A-E257-3E42-90EC85B6F320}"/>
              </a:ext>
            </a:extLst>
          </p:cNvPr>
          <p:cNvSpPr txBox="1"/>
          <p:nvPr/>
        </p:nvSpPr>
        <p:spPr>
          <a:xfrm>
            <a:off x="1262164" y="113196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7C6A135-37D5-0FFA-DEEC-C962CF6789C9}"/>
              </a:ext>
            </a:extLst>
          </p:cNvPr>
          <p:cNvSpPr/>
          <p:nvPr/>
        </p:nvSpPr>
        <p:spPr>
          <a:xfrm>
            <a:off x="5066899" y="5001941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rs1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9A2147C-2CB8-6423-441F-A054F1F4C31D}"/>
              </a:ext>
            </a:extLst>
          </p:cNvPr>
          <p:cNvSpPr/>
          <p:nvPr/>
        </p:nvSpPr>
        <p:spPr>
          <a:xfrm>
            <a:off x="6387026" y="5001940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func3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38703C2-2895-6847-0BB5-3D5B09108DDF}"/>
              </a:ext>
            </a:extLst>
          </p:cNvPr>
          <p:cNvSpPr/>
          <p:nvPr/>
        </p:nvSpPr>
        <p:spPr>
          <a:xfrm>
            <a:off x="3262322" y="5001941"/>
            <a:ext cx="180457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rs2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11422EC-6C39-F9F2-49B6-4FA846A0548E}"/>
              </a:ext>
            </a:extLst>
          </p:cNvPr>
          <p:cNvSpPr txBox="1"/>
          <p:nvPr/>
        </p:nvSpPr>
        <p:spPr>
          <a:xfrm>
            <a:off x="4402166" y="113196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35C8AA3-52AB-E147-C6EB-410967859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710732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86EB3D-3A22-9420-FCA7-C0B390D61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087" y="2033516"/>
            <a:ext cx="6572534" cy="357115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Programs store values in variables.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Computers store values in memory.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CPUs operate on data values in registers.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3B07F03-9BA0-F4D3-08B9-95AA0C824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93246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FA7839-9A59-EE83-5E05-82D1270A2612}"/>
              </a:ext>
            </a:extLst>
          </p:cNvPr>
          <p:cNvSpPr/>
          <p:nvPr/>
        </p:nvSpPr>
        <p:spPr>
          <a:xfrm>
            <a:off x="363338" y="2573641"/>
            <a:ext cx="3615211" cy="28945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F010E4-D0C9-291A-F9BE-ED67592AADE6}"/>
              </a:ext>
            </a:extLst>
          </p:cNvPr>
          <p:cNvSpPr/>
          <p:nvPr/>
        </p:nvSpPr>
        <p:spPr>
          <a:xfrm>
            <a:off x="4905059" y="1168736"/>
            <a:ext cx="2258749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1001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7DC6CC-25D4-0DC2-0E8E-48BDC583F1C4}"/>
              </a:ext>
            </a:extLst>
          </p:cNvPr>
          <p:cNvSpPr/>
          <p:nvPr/>
        </p:nvSpPr>
        <p:spPr>
          <a:xfrm>
            <a:off x="7163809" y="1168734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8DCA4F6-2AC4-F428-0D89-A14C0CFEFB0A}"/>
              </a:ext>
            </a:extLst>
          </p:cNvPr>
          <p:cNvSpPr/>
          <p:nvPr/>
        </p:nvSpPr>
        <p:spPr>
          <a:xfrm>
            <a:off x="8150876" y="1168734"/>
            <a:ext cx="145940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LW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A63119-245A-E417-51D8-48CB35BA2C86}"/>
              </a:ext>
            </a:extLst>
          </p:cNvPr>
          <p:cNvSpPr/>
          <p:nvPr/>
        </p:nvSpPr>
        <p:spPr>
          <a:xfrm>
            <a:off x="9610283" y="1168733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D8EE937-F521-21C1-14AE-145C7CDE17A3}"/>
              </a:ext>
            </a:extLst>
          </p:cNvPr>
          <p:cNvSpPr/>
          <p:nvPr/>
        </p:nvSpPr>
        <p:spPr>
          <a:xfrm>
            <a:off x="10597350" y="1168733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LOAD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25699C-1ED5-4408-A81A-6B95318455B0}"/>
              </a:ext>
            </a:extLst>
          </p:cNvPr>
          <p:cNvSpPr txBox="1"/>
          <p:nvPr/>
        </p:nvSpPr>
        <p:spPr>
          <a:xfrm>
            <a:off x="5103580" y="1750077"/>
            <a:ext cx="1968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offset = 1001</a:t>
            </a:r>
            <a:r>
              <a:rPr lang="en-US" baseline="-25000" dirty="0"/>
              <a:t>2 </a:t>
            </a:r>
            <a:r>
              <a:rPr lang="en-US" dirty="0"/>
              <a:t>= 9</a:t>
            </a:r>
            <a:r>
              <a:rPr lang="en-US" baseline="-25000" dirty="0"/>
              <a:t>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6730FB-7056-2B2C-42E4-B0BDCA47AD56}"/>
              </a:ext>
            </a:extLst>
          </p:cNvPr>
          <p:cNvSpPr txBox="1"/>
          <p:nvPr/>
        </p:nvSpPr>
        <p:spPr>
          <a:xfrm>
            <a:off x="7148943" y="1750077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rs1 = x4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C12FB4-717B-E981-DFA0-FC2C3CCC5D00}"/>
              </a:ext>
            </a:extLst>
          </p:cNvPr>
          <p:cNvSpPr txBox="1"/>
          <p:nvPr/>
        </p:nvSpPr>
        <p:spPr>
          <a:xfrm>
            <a:off x="9573672" y="1750077"/>
            <a:ext cx="82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rd</a:t>
            </a:r>
            <a:r>
              <a:rPr lang="en-US" dirty="0"/>
              <a:t> = x6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AB5C56A-8657-F322-AECD-99EBCB584CD3}"/>
              </a:ext>
            </a:extLst>
          </p:cNvPr>
          <p:cNvSpPr/>
          <p:nvPr/>
        </p:nvSpPr>
        <p:spPr>
          <a:xfrm>
            <a:off x="5636476" y="2978431"/>
            <a:ext cx="3615211" cy="176016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14DCBB6-BA9F-3483-8B0C-8F1280C90FF0}"/>
              </a:ext>
            </a:extLst>
          </p:cNvPr>
          <p:cNvSpPr/>
          <p:nvPr/>
        </p:nvSpPr>
        <p:spPr>
          <a:xfrm>
            <a:off x="5636476" y="3639432"/>
            <a:ext cx="3615211" cy="47839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767D18-6D46-4DD4-2EA7-D2E307F4F75C}"/>
              </a:ext>
            </a:extLst>
          </p:cNvPr>
          <p:cNvSpPr/>
          <p:nvPr/>
        </p:nvSpPr>
        <p:spPr>
          <a:xfrm>
            <a:off x="363338" y="4245010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x4: 27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3181C6-38AD-CDBD-5F2D-04482445673F}"/>
              </a:ext>
            </a:extLst>
          </p:cNvPr>
          <p:cNvSpPr/>
          <p:nvPr/>
        </p:nvSpPr>
        <p:spPr>
          <a:xfrm>
            <a:off x="363338" y="3279123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x6: 14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34CBBD-6116-C435-88F4-7A5B42715702}"/>
              </a:ext>
            </a:extLst>
          </p:cNvPr>
          <p:cNvSpPr txBox="1"/>
          <p:nvPr/>
        </p:nvSpPr>
        <p:spPr>
          <a:xfrm>
            <a:off x="4575230" y="369396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mem[36]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D62068-2C40-95DD-82E5-E6EEF64996B9}"/>
              </a:ext>
            </a:extLst>
          </p:cNvPr>
          <p:cNvSpPr txBox="1"/>
          <p:nvPr/>
        </p:nvSpPr>
        <p:spPr>
          <a:xfrm>
            <a:off x="818866" y="632346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lw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F3F3A33-4921-51C2-C010-C171A5464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130877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662AB74-321F-D055-74B0-37CBFA7B4C1E}"/>
              </a:ext>
            </a:extLst>
          </p:cNvPr>
          <p:cNvSpPr/>
          <p:nvPr/>
        </p:nvSpPr>
        <p:spPr>
          <a:xfrm>
            <a:off x="5636476" y="2978431"/>
            <a:ext cx="3615211" cy="176016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59D372A-DDC6-D49B-8F85-B79E93E1326C}"/>
              </a:ext>
            </a:extLst>
          </p:cNvPr>
          <p:cNvSpPr/>
          <p:nvPr/>
        </p:nvSpPr>
        <p:spPr>
          <a:xfrm>
            <a:off x="363338" y="2573641"/>
            <a:ext cx="3615211" cy="28945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7DC6CC-25D4-0DC2-0E8E-48BDC583F1C4}"/>
              </a:ext>
            </a:extLst>
          </p:cNvPr>
          <p:cNvSpPr/>
          <p:nvPr/>
        </p:nvSpPr>
        <p:spPr>
          <a:xfrm>
            <a:off x="7163809" y="1168734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8DCA4F6-2AC4-F428-0D89-A14C0CFEFB0A}"/>
              </a:ext>
            </a:extLst>
          </p:cNvPr>
          <p:cNvSpPr/>
          <p:nvPr/>
        </p:nvSpPr>
        <p:spPr>
          <a:xfrm>
            <a:off x="8150876" y="1168734"/>
            <a:ext cx="145940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SW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A63119-245A-E417-51D8-48CB35BA2C86}"/>
              </a:ext>
            </a:extLst>
          </p:cNvPr>
          <p:cNvSpPr/>
          <p:nvPr/>
        </p:nvSpPr>
        <p:spPr>
          <a:xfrm>
            <a:off x="9610283" y="1168733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1001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D8EE937-F521-21C1-14AE-145C7CDE17A3}"/>
              </a:ext>
            </a:extLst>
          </p:cNvPr>
          <p:cNvSpPr/>
          <p:nvPr/>
        </p:nvSpPr>
        <p:spPr>
          <a:xfrm>
            <a:off x="10597350" y="1168733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25699C-1ED5-4408-A81A-6B95318455B0}"/>
              </a:ext>
            </a:extLst>
          </p:cNvPr>
          <p:cNvSpPr txBox="1"/>
          <p:nvPr/>
        </p:nvSpPr>
        <p:spPr>
          <a:xfrm>
            <a:off x="6617488" y="2364254"/>
            <a:ext cx="1968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offset = 1001</a:t>
            </a:r>
            <a:r>
              <a:rPr lang="en-US" baseline="-25000" dirty="0"/>
              <a:t>2 </a:t>
            </a:r>
            <a:r>
              <a:rPr lang="en-US" dirty="0"/>
              <a:t>= 9</a:t>
            </a:r>
            <a:r>
              <a:rPr lang="en-US" baseline="-25000" dirty="0"/>
              <a:t>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6730FB-7056-2B2C-42E4-B0BDCA47AD56}"/>
              </a:ext>
            </a:extLst>
          </p:cNvPr>
          <p:cNvSpPr txBox="1"/>
          <p:nvPr/>
        </p:nvSpPr>
        <p:spPr>
          <a:xfrm>
            <a:off x="7148943" y="1750077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rs1 = x4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14DCBB6-BA9F-3483-8B0C-8F1280C90FF0}"/>
              </a:ext>
            </a:extLst>
          </p:cNvPr>
          <p:cNvSpPr/>
          <p:nvPr/>
        </p:nvSpPr>
        <p:spPr>
          <a:xfrm>
            <a:off x="5636476" y="3639432"/>
            <a:ext cx="3615211" cy="47839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19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767D18-6D46-4DD4-2EA7-D2E307F4F75C}"/>
              </a:ext>
            </a:extLst>
          </p:cNvPr>
          <p:cNvSpPr/>
          <p:nvPr/>
        </p:nvSpPr>
        <p:spPr>
          <a:xfrm>
            <a:off x="363338" y="4245010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x4: 27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3181C6-38AD-CDBD-5F2D-04482445673F}"/>
              </a:ext>
            </a:extLst>
          </p:cNvPr>
          <p:cNvSpPr/>
          <p:nvPr/>
        </p:nvSpPr>
        <p:spPr>
          <a:xfrm>
            <a:off x="363338" y="3279123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x6: 19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34CBBD-6116-C435-88F4-7A5B42715702}"/>
              </a:ext>
            </a:extLst>
          </p:cNvPr>
          <p:cNvSpPr txBox="1"/>
          <p:nvPr/>
        </p:nvSpPr>
        <p:spPr>
          <a:xfrm>
            <a:off x="4506893" y="369396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mem[36]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663C95-FB17-BDBA-C8FA-D2E2AEAA08C8}"/>
              </a:ext>
            </a:extLst>
          </p:cNvPr>
          <p:cNvSpPr/>
          <p:nvPr/>
        </p:nvSpPr>
        <p:spPr>
          <a:xfrm>
            <a:off x="4905060" y="1168736"/>
            <a:ext cx="1271682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802DDA-6AFF-94EF-91E6-A1FEF65E36E1}"/>
              </a:ext>
            </a:extLst>
          </p:cNvPr>
          <p:cNvSpPr/>
          <p:nvPr/>
        </p:nvSpPr>
        <p:spPr>
          <a:xfrm>
            <a:off x="6176742" y="1168735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0022E1-56DB-906A-2BF9-C05C68A50A44}"/>
              </a:ext>
            </a:extLst>
          </p:cNvPr>
          <p:cNvSpPr txBox="1"/>
          <p:nvPr/>
        </p:nvSpPr>
        <p:spPr>
          <a:xfrm>
            <a:off x="6103903" y="1750077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rs2 = x6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1C0D2CC-721A-1543-1532-D3DA00B039B2}"/>
              </a:ext>
            </a:extLst>
          </p:cNvPr>
          <p:cNvSpPr txBox="1"/>
          <p:nvPr/>
        </p:nvSpPr>
        <p:spPr>
          <a:xfrm>
            <a:off x="4216543" y="4616984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27 + 9 = 36</a:t>
            </a:r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FFF2EFE4-977C-3BBC-D5F2-FCA680EA35F6}"/>
              </a:ext>
            </a:extLst>
          </p:cNvPr>
          <p:cNvCxnSpPr>
            <a:stCxn id="4" idx="3"/>
            <a:endCxn id="7" idx="2"/>
          </p:cNvCxnSpPr>
          <p:nvPr/>
        </p:nvCxnSpPr>
        <p:spPr>
          <a:xfrm flipV="1">
            <a:off x="3978549" y="4063295"/>
            <a:ext cx="1056694" cy="48146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25DA7D80-0B84-3F64-B433-E85983171C04}"/>
              </a:ext>
            </a:extLst>
          </p:cNvPr>
          <p:cNvCxnSpPr>
            <a:stCxn id="8" idx="2"/>
          </p:cNvCxnSpPr>
          <p:nvPr/>
        </p:nvCxnSpPr>
        <p:spPr>
          <a:xfrm rot="16200000" flipH="1">
            <a:off x="5565905" y="1567627"/>
            <a:ext cx="956289" cy="100629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95EF925-9281-67A8-AB52-678A66E9FF2E}"/>
              </a:ext>
            </a:extLst>
          </p:cNvPr>
          <p:cNvCxnSpPr>
            <a:stCxn id="20" idx="2"/>
          </p:cNvCxnSpPr>
          <p:nvPr/>
        </p:nvCxnSpPr>
        <p:spPr>
          <a:xfrm flipH="1">
            <a:off x="10103816" y="1592628"/>
            <a:ext cx="1" cy="52678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C29C4FF4-0AAC-D0B3-64CA-99AAA09237B7}"/>
              </a:ext>
            </a:extLst>
          </p:cNvPr>
          <p:cNvCxnSpPr>
            <a:cxnSpLocks/>
            <a:endCxn id="23" idx="0"/>
          </p:cNvCxnSpPr>
          <p:nvPr/>
        </p:nvCxnSpPr>
        <p:spPr>
          <a:xfrm rot="10800000" flipV="1">
            <a:off x="7601860" y="2170978"/>
            <a:ext cx="2501958" cy="19327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1125C03-88B2-2701-420F-5D4524891F58}"/>
              </a:ext>
            </a:extLst>
          </p:cNvPr>
          <p:cNvSpPr txBox="1"/>
          <p:nvPr/>
        </p:nvSpPr>
        <p:spPr>
          <a:xfrm>
            <a:off x="818866" y="632346"/>
            <a:ext cx="43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sw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76424-76CA-FB15-309A-D7A53B11E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851308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0B4E93-3969-C0BD-BB69-78F757E1E719}"/>
              </a:ext>
            </a:extLst>
          </p:cNvPr>
          <p:cNvSpPr/>
          <p:nvPr/>
        </p:nvSpPr>
        <p:spPr>
          <a:xfrm>
            <a:off x="1076937" y="2686649"/>
            <a:ext cx="3615211" cy="28945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D04A94-5261-92B4-A7B0-1CD89A84A5FE}"/>
              </a:ext>
            </a:extLst>
          </p:cNvPr>
          <p:cNvSpPr/>
          <p:nvPr/>
        </p:nvSpPr>
        <p:spPr>
          <a:xfrm>
            <a:off x="1076937" y="3768294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x5: 16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895E24-CD03-9DEF-45CE-EC087E73590F}"/>
              </a:ext>
            </a:extLst>
          </p:cNvPr>
          <p:cNvSpPr/>
          <p:nvPr/>
        </p:nvSpPr>
        <p:spPr>
          <a:xfrm>
            <a:off x="1076937" y="4670836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x7: 4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F010E4-D0C9-291A-F9BE-ED67592AADE6}"/>
              </a:ext>
            </a:extLst>
          </p:cNvPr>
          <p:cNvSpPr/>
          <p:nvPr/>
        </p:nvSpPr>
        <p:spPr>
          <a:xfrm>
            <a:off x="4752705" y="1196964"/>
            <a:ext cx="1271682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0000000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F57D033-00F1-66F9-6A7F-615C96A7C5A0}"/>
              </a:ext>
            </a:extLst>
          </p:cNvPr>
          <p:cNvSpPr/>
          <p:nvPr/>
        </p:nvSpPr>
        <p:spPr>
          <a:xfrm>
            <a:off x="6024387" y="1196963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7DC6CC-25D4-0DC2-0E8E-48BDC583F1C4}"/>
              </a:ext>
            </a:extLst>
          </p:cNvPr>
          <p:cNvSpPr/>
          <p:nvPr/>
        </p:nvSpPr>
        <p:spPr>
          <a:xfrm>
            <a:off x="7011454" y="1196962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8DCA4F6-2AC4-F428-0D89-A14C0CFEFB0A}"/>
              </a:ext>
            </a:extLst>
          </p:cNvPr>
          <p:cNvSpPr/>
          <p:nvPr/>
        </p:nvSpPr>
        <p:spPr>
          <a:xfrm>
            <a:off x="7998521" y="1196962"/>
            <a:ext cx="145940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ADD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A63119-245A-E417-51D8-48CB35BA2C86}"/>
              </a:ext>
            </a:extLst>
          </p:cNvPr>
          <p:cNvSpPr/>
          <p:nvPr/>
        </p:nvSpPr>
        <p:spPr>
          <a:xfrm>
            <a:off x="9457928" y="1196961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D8EE937-F521-21C1-14AE-145C7CDE17A3}"/>
              </a:ext>
            </a:extLst>
          </p:cNvPr>
          <p:cNvSpPr/>
          <p:nvPr/>
        </p:nvSpPr>
        <p:spPr>
          <a:xfrm>
            <a:off x="10444995" y="1196961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2FBCCB-335D-60F3-EBAF-68D1C70F97A5}"/>
              </a:ext>
            </a:extLst>
          </p:cNvPr>
          <p:cNvSpPr/>
          <p:nvPr/>
        </p:nvSpPr>
        <p:spPr>
          <a:xfrm>
            <a:off x="1076937" y="2865752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x2: 20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25699C-1ED5-4408-A81A-6B95318455B0}"/>
              </a:ext>
            </a:extLst>
          </p:cNvPr>
          <p:cNvSpPr txBox="1"/>
          <p:nvPr/>
        </p:nvSpPr>
        <p:spPr>
          <a:xfrm>
            <a:off x="5976950" y="1778305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rs2 = x7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6730FB-7056-2B2C-42E4-B0BDCA47AD56}"/>
              </a:ext>
            </a:extLst>
          </p:cNvPr>
          <p:cNvSpPr txBox="1"/>
          <p:nvPr/>
        </p:nvSpPr>
        <p:spPr>
          <a:xfrm>
            <a:off x="6996588" y="1778305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rs1 = x5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C12FB4-717B-E981-DFA0-FC2C3CCC5D00}"/>
              </a:ext>
            </a:extLst>
          </p:cNvPr>
          <p:cNvSpPr txBox="1"/>
          <p:nvPr/>
        </p:nvSpPr>
        <p:spPr>
          <a:xfrm>
            <a:off x="9441642" y="1778305"/>
            <a:ext cx="82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rd</a:t>
            </a:r>
            <a:r>
              <a:rPr lang="en-US" dirty="0"/>
              <a:t> = x2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380379-3DB7-D566-BC8B-63D9AAC7AF0F}"/>
              </a:ext>
            </a:extLst>
          </p:cNvPr>
          <p:cNvSpPr txBox="1"/>
          <p:nvPr/>
        </p:nvSpPr>
        <p:spPr>
          <a:xfrm>
            <a:off x="5153796" y="2980839"/>
            <a:ext cx="1762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x2 </a:t>
            </a:r>
            <a:r>
              <a:rPr lang="en-US" sz="1800" dirty="0">
                <a:latin typeface="Symbol" panose="05050102010706020507" pitchFamily="18" charset="2"/>
              </a:rPr>
              <a:t>¬</a:t>
            </a:r>
            <a:r>
              <a:rPr lang="en-US" dirty="0"/>
              <a:t> 16 + 4 = 20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336AAA-A71B-0BEA-EB1A-49647BA6320A}"/>
              </a:ext>
            </a:extLst>
          </p:cNvPr>
          <p:cNvSpPr txBox="1"/>
          <p:nvPr/>
        </p:nvSpPr>
        <p:spPr>
          <a:xfrm>
            <a:off x="818866" y="632346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add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9D9A58-0BF9-D014-6B93-4B6BA4E5B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7668931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78A455C-D4D0-F86C-C8FD-440C2202097C}"/>
              </a:ext>
            </a:extLst>
          </p:cNvPr>
          <p:cNvSpPr/>
          <p:nvPr/>
        </p:nvSpPr>
        <p:spPr>
          <a:xfrm>
            <a:off x="1229291" y="1981704"/>
            <a:ext cx="3615211" cy="28945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F010E4-D0C9-291A-F9BE-ED67592AADE6}"/>
              </a:ext>
            </a:extLst>
          </p:cNvPr>
          <p:cNvSpPr/>
          <p:nvPr/>
        </p:nvSpPr>
        <p:spPr>
          <a:xfrm>
            <a:off x="4905059" y="1168736"/>
            <a:ext cx="2258749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1001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7DC6CC-25D4-0DC2-0E8E-48BDC583F1C4}"/>
              </a:ext>
            </a:extLst>
          </p:cNvPr>
          <p:cNvSpPr/>
          <p:nvPr/>
        </p:nvSpPr>
        <p:spPr>
          <a:xfrm>
            <a:off x="7163809" y="1168734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8DCA4F6-2AC4-F428-0D89-A14C0CFEFB0A}"/>
              </a:ext>
            </a:extLst>
          </p:cNvPr>
          <p:cNvSpPr/>
          <p:nvPr/>
        </p:nvSpPr>
        <p:spPr>
          <a:xfrm>
            <a:off x="8150876" y="1168734"/>
            <a:ext cx="145940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ADDI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A63119-245A-E417-51D8-48CB35BA2C86}"/>
              </a:ext>
            </a:extLst>
          </p:cNvPr>
          <p:cNvSpPr/>
          <p:nvPr/>
        </p:nvSpPr>
        <p:spPr>
          <a:xfrm>
            <a:off x="9610283" y="1168733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D8EE937-F521-21C1-14AE-145C7CDE17A3}"/>
              </a:ext>
            </a:extLst>
          </p:cNvPr>
          <p:cNvSpPr/>
          <p:nvPr/>
        </p:nvSpPr>
        <p:spPr>
          <a:xfrm>
            <a:off x="10597350" y="1168733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OP-IMM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25699C-1ED5-4408-A81A-6B95318455B0}"/>
              </a:ext>
            </a:extLst>
          </p:cNvPr>
          <p:cNvSpPr txBox="1"/>
          <p:nvPr/>
        </p:nvSpPr>
        <p:spPr>
          <a:xfrm>
            <a:off x="5103580" y="175007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imm</a:t>
            </a:r>
            <a:r>
              <a:rPr lang="en-US" dirty="0"/>
              <a:t> = 1001</a:t>
            </a:r>
            <a:r>
              <a:rPr lang="en-US" baseline="-25000" dirty="0"/>
              <a:t>2 </a:t>
            </a:r>
            <a:r>
              <a:rPr lang="en-US" dirty="0"/>
              <a:t>= 9</a:t>
            </a:r>
            <a:r>
              <a:rPr lang="en-US" baseline="-25000" dirty="0"/>
              <a:t>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6730FB-7056-2B2C-42E4-B0BDCA47AD56}"/>
              </a:ext>
            </a:extLst>
          </p:cNvPr>
          <p:cNvSpPr txBox="1"/>
          <p:nvPr/>
        </p:nvSpPr>
        <p:spPr>
          <a:xfrm>
            <a:off x="7148943" y="1750077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rs1 = x5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C12FB4-717B-E981-DFA0-FC2C3CCC5D00}"/>
              </a:ext>
            </a:extLst>
          </p:cNvPr>
          <p:cNvSpPr txBox="1"/>
          <p:nvPr/>
        </p:nvSpPr>
        <p:spPr>
          <a:xfrm>
            <a:off x="9593997" y="1750077"/>
            <a:ext cx="82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rd</a:t>
            </a:r>
            <a:r>
              <a:rPr lang="en-US" dirty="0"/>
              <a:t> = x2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B808E2A-0BB2-BE7C-EED6-A951A7AF4C2F}"/>
              </a:ext>
            </a:extLst>
          </p:cNvPr>
          <p:cNvSpPr/>
          <p:nvPr/>
        </p:nvSpPr>
        <p:spPr>
          <a:xfrm>
            <a:off x="1229292" y="3541069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x5: 16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7B637F-8EA3-3882-C0EB-0AB6285FB01E}"/>
              </a:ext>
            </a:extLst>
          </p:cNvPr>
          <p:cNvSpPr/>
          <p:nvPr/>
        </p:nvSpPr>
        <p:spPr>
          <a:xfrm>
            <a:off x="1229292" y="2638527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x2: 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F49D4F-28C7-E93E-F60F-3F4895D3F68E}"/>
              </a:ext>
            </a:extLst>
          </p:cNvPr>
          <p:cNvSpPr txBox="1"/>
          <p:nvPr/>
        </p:nvSpPr>
        <p:spPr>
          <a:xfrm>
            <a:off x="5167193" y="2753614"/>
            <a:ext cx="1762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x2 </a:t>
            </a:r>
            <a:r>
              <a:rPr lang="en-US" sz="1800" dirty="0">
                <a:latin typeface="Symbol" panose="05050102010706020507" pitchFamily="18" charset="2"/>
              </a:rPr>
              <a:t>¬</a:t>
            </a:r>
            <a:r>
              <a:rPr lang="en-US" dirty="0"/>
              <a:t> 16 + 9 = 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C96E1E-211A-C0BC-02BD-ED6FCC892DAC}"/>
              </a:ext>
            </a:extLst>
          </p:cNvPr>
          <p:cNvSpPr txBox="1"/>
          <p:nvPr/>
        </p:nvSpPr>
        <p:spPr>
          <a:xfrm>
            <a:off x="818866" y="632346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addi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EE07E3-E902-67EF-34E3-B4CACC5E8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158422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0B4E93-3969-C0BD-BB69-78F757E1E719}"/>
              </a:ext>
            </a:extLst>
          </p:cNvPr>
          <p:cNvSpPr/>
          <p:nvPr/>
        </p:nvSpPr>
        <p:spPr>
          <a:xfrm>
            <a:off x="744842" y="2095247"/>
            <a:ext cx="3615211" cy="28945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D04A94-5261-92B4-A7B0-1CD89A84A5FE}"/>
              </a:ext>
            </a:extLst>
          </p:cNvPr>
          <p:cNvSpPr/>
          <p:nvPr/>
        </p:nvSpPr>
        <p:spPr>
          <a:xfrm>
            <a:off x="744842" y="3176892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x5: 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895E24-CD03-9DEF-45CE-EC087E73590F}"/>
              </a:ext>
            </a:extLst>
          </p:cNvPr>
          <p:cNvSpPr/>
          <p:nvPr/>
        </p:nvSpPr>
        <p:spPr>
          <a:xfrm>
            <a:off x="744842" y="4079434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x7: 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F010E4-D0C9-291A-F9BE-ED67592AADE6}"/>
              </a:ext>
            </a:extLst>
          </p:cNvPr>
          <p:cNvSpPr/>
          <p:nvPr/>
        </p:nvSpPr>
        <p:spPr>
          <a:xfrm>
            <a:off x="4420610" y="605562"/>
            <a:ext cx="1271682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0000000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F57D033-00F1-66F9-6A7F-615C96A7C5A0}"/>
              </a:ext>
            </a:extLst>
          </p:cNvPr>
          <p:cNvSpPr/>
          <p:nvPr/>
        </p:nvSpPr>
        <p:spPr>
          <a:xfrm>
            <a:off x="5692292" y="605561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7DC6CC-25D4-0DC2-0E8E-48BDC583F1C4}"/>
              </a:ext>
            </a:extLst>
          </p:cNvPr>
          <p:cNvSpPr/>
          <p:nvPr/>
        </p:nvSpPr>
        <p:spPr>
          <a:xfrm>
            <a:off x="6679359" y="605560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8DCA4F6-2AC4-F428-0D89-A14C0CFEFB0A}"/>
              </a:ext>
            </a:extLst>
          </p:cNvPr>
          <p:cNvSpPr/>
          <p:nvPr/>
        </p:nvSpPr>
        <p:spPr>
          <a:xfrm>
            <a:off x="7666426" y="605560"/>
            <a:ext cx="145940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XOR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A63119-245A-E417-51D8-48CB35BA2C86}"/>
              </a:ext>
            </a:extLst>
          </p:cNvPr>
          <p:cNvSpPr/>
          <p:nvPr/>
        </p:nvSpPr>
        <p:spPr>
          <a:xfrm>
            <a:off x="9125833" y="605559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D8EE937-F521-21C1-14AE-145C7CDE17A3}"/>
              </a:ext>
            </a:extLst>
          </p:cNvPr>
          <p:cNvSpPr/>
          <p:nvPr/>
        </p:nvSpPr>
        <p:spPr>
          <a:xfrm>
            <a:off x="10112900" y="605559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2FBCCB-335D-60F3-EBAF-68D1C70F97A5}"/>
              </a:ext>
            </a:extLst>
          </p:cNvPr>
          <p:cNvSpPr/>
          <p:nvPr/>
        </p:nvSpPr>
        <p:spPr>
          <a:xfrm>
            <a:off x="744842" y="2274350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x2: 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25699C-1ED5-4408-A81A-6B95318455B0}"/>
              </a:ext>
            </a:extLst>
          </p:cNvPr>
          <p:cNvSpPr txBox="1"/>
          <p:nvPr/>
        </p:nvSpPr>
        <p:spPr>
          <a:xfrm>
            <a:off x="5644855" y="1186903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rs2 = x7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6730FB-7056-2B2C-42E4-B0BDCA47AD56}"/>
              </a:ext>
            </a:extLst>
          </p:cNvPr>
          <p:cNvSpPr txBox="1"/>
          <p:nvPr/>
        </p:nvSpPr>
        <p:spPr>
          <a:xfrm>
            <a:off x="6664493" y="1186903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rs1 = x5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C12FB4-717B-E981-DFA0-FC2C3CCC5D00}"/>
              </a:ext>
            </a:extLst>
          </p:cNvPr>
          <p:cNvSpPr txBox="1"/>
          <p:nvPr/>
        </p:nvSpPr>
        <p:spPr>
          <a:xfrm>
            <a:off x="9109547" y="1186903"/>
            <a:ext cx="82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rd</a:t>
            </a:r>
            <a:r>
              <a:rPr lang="en-US" dirty="0"/>
              <a:t> = x2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380379-3DB7-D566-BC8B-63D9AAC7AF0F}"/>
              </a:ext>
            </a:extLst>
          </p:cNvPr>
          <p:cNvSpPr txBox="1"/>
          <p:nvPr/>
        </p:nvSpPr>
        <p:spPr>
          <a:xfrm>
            <a:off x="4821701" y="2389437"/>
            <a:ext cx="1527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x2 </a:t>
            </a:r>
            <a:r>
              <a:rPr lang="en-US" sz="1800" dirty="0">
                <a:latin typeface="Symbol" panose="05050102010706020507" pitchFamily="18" charset="2"/>
              </a:rPr>
              <a:t>¬</a:t>
            </a:r>
            <a:r>
              <a:rPr lang="en-US" dirty="0"/>
              <a:t> 5 ^ 7 =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108F37-E83F-737A-229A-208923CEBEE5}"/>
              </a:ext>
            </a:extLst>
          </p:cNvPr>
          <p:cNvSpPr txBox="1"/>
          <p:nvPr/>
        </p:nvSpPr>
        <p:spPr>
          <a:xfrm>
            <a:off x="818866" y="632346"/>
            <a:ext cx="47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xor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C4EFEE-1A58-1C0D-AE23-08169E8C6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967328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0B4E93-3969-C0BD-BB69-78F757E1E719}"/>
              </a:ext>
            </a:extLst>
          </p:cNvPr>
          <p:cNvSpPr/>
          <p:nvPr/>
        </p:nvSpPr>
        <p:spPr>
          <a:xfrm>
            <a:off x="744842" y="2095247"/>
            <a:ext cx="3615211" cy="28945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D04A94-5261-92B4-A7B0-1CD89A84A5FE}"/>
              </a:ext>
            </a:extLst>
          </p:cNvPr>
          <p:cNvSpPr/>
          <p:nvPr/>
        </p:nvSpPr>
        <p:spPr>
          <a:xfrm>
            <a:off x="744842" y="3176892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x5: 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895E24-CD03-9DEF-45CE-EC087E73590F}"/>
              </a:ext>
            </a:extLst>
          </p:cNvPr>
          <p:cNvSpPr/>
          <p:nvPr/>
        </p:nvSpPr>
        <p:spPr>
          <a:xfrm>
            <a:off x="744842" y="4079434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x7: 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F010E4-D0C9-291A-F9BE-ED67592AADE6}"/>
              </a:ext>
            </a:extLst>
          </p:cNvPr>
          <p:cNvSpPr/>
          <p:nvPr/>
        </p:nvSpPr>
        <p:spPr>
          <a:xfrm>
            <a:off x="4420610" y="605562"/>
            <a:ext cx="1271682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0000000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F57D033-00F1-66F9-6A7F-615C96A7C5A0}"/>
              </a:ext>
            </a:extLst>
          </p:cNvPr>
          <p:cNvSpPr/>
          <p:nvPr/>
        </p:nvSpPr>
        <p:spPr>
          <a:xfrm>
            <a:off x="5692292" y="605561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7DC6CC-25D4-0DC2-0E8E-48BDC583F1C4}"/>
              </a:ext>
            </a:extLst>
          </p:cNvPr>
          <p:cNvSpPr/>
          <p:nvPr/>
        </p:nvSpPr>
        <p:spPr>
          <a:xfrm>
            <a:off x="6679359" y="605560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8DCA4F6-2AC4-F428-0D89-A14C0CFEFB0A}"/>
              </a:ext>
            </a:extLst>
          </p:cNvPr>
          <p:cNvSpPr/>
          <p:nvPr/>
        </p:nvSpPr>
        <p:spPr>
          <a:xfrm>
            <a:off x="7666426" y="605560"/>
            <a:ext cx="145940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SLL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A63119-245A-E417-51D8-48CB35BA2C86}"/>
              </a:ext>
            </a:extLst>
          </p:cNvPr>
          <p:cNvSpPr/>
          <p:nvPr/>
        </p:nvSpPr>
        <p:spPr>
          <a:xfrm>
            <a:off x="9125833" y="605559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D8EE937-F521-21C1-14AE-145C7CDE17A3}"/>
              </a:ext>
            </a:extLst>
          </p:cNvPr>
          <p:cNvSpPr/>
          <p:nvPr/>
        </p:nvSpPr>
        <p:spPr>
          <a:xfrm>
            <a:off x="10112900" y="605559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2FBCCB-335D-60F3-EBAF-68D1C70F97A5}"/>
              </a:ext>
            </a:extLst>
          </p:cNvPr>
          <p:cNvSpPr/>
          <p:nvPr/>
        </p:nvSpPr>
        <p:spPr>
          <a:xfrm>
            <a:off x="744842" y="2274350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x2: 16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25699C-1ED5-4408-A81A-6B95318455B0}"/>
              </a:ext>
            </a:extLst>
          </p:cNvPr>
          <p:cNvSpPr txBox="1"/>
          <p:nvPr/>
        </p:nvSpPr>
        <p:spPr>
          <a:xfrm>
            <a:off x="5644855" y="1186903"/>
            <a:ext cx="805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rs2 = 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6730FB-7056-2B2C-42E4-B0BDCA47AD56}"/>
              </a:ext>
            </a:extLst>
          </p:cNvPr>
          <p:cNvSpPr txBox="1"/>
          <p:nvPr/>
        </p:nvSpPr>
        <p:spPr>
          <a:xfrm>
            <a:off x="6664493" y="1186903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rs1 = x5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C12FB4-717B-E981-DFA0-FC2C3CCC5D00}"/>
              </a:ext>
            </a:extLst>
          </p:cNvPr>
          <p:cNvSpPr txBox="1"/>
          <p:nvPr/>
        </p:nvSpPr>
        <p:spPr>
          <a:xfrm>
            <a:off x="9109547" y="1186903"/>
            <a:ext cx="1023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dest</a:t>
            </a:r>
            <a:r>
              <a:rPr lang="en-US" dirty="0"/>
              <a:t> = x2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380379-3DB7-D566-BC8B-63D9AAC7AF0F}"/>
              </a:ext>
            </a:extLst>
          </p:cNvPr>
          <p:cNvSpPr txBox="1"/>
          <p:nvPr/>
        </p:nvSpPr>
        <p:spPr>
          <a:xfrm>
            <a:off x="4821701" y="238943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x2 </a:t>
            </a:r>
            <a:r>
              <a:rPr lang="en-US" sz="1800" dirty="0">
                <a:latin typeface="Symbol" panose="05050102010706020507" pitchFamily="18" charset="2"/>
              </a:rPr>
              <a:t>¬</a:t>
            </a:r>
            <a:r>
              <a:rPr lang="en-US" dirty="0"/>
              <a:t> 4 &lt;&lt; 2 = 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1B4956-BB5E-E20D-975E-0398C3D04A09}"/>
              </a:ext>
            </a:extLst>
          </p:cNvPr>
          <p:cNvSpPr txBox="1"/>
          <p:nvPr/>
        </p:nvSpPr>
        <p:spPr>
          <a:xfrm>
            <a:off x="818866" y="632346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sll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79249C-4325-2E3D-C9F1-559F10D9F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801082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3BDAA11-F7A4-E50E-453D-5E803FB5F143}"/>
              </a:ext>
            </a:extLst>
          </p:cNvPr>
          <p:cNvSpPr/>
          <p:nvPr/>
        </p:nvSpPr>
        <p:spPr>
          <a:xfrm>
            <a:off x="1229291" y="1981704"/>
            <a:ext cx="3615211" cy="28945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F010E4-D0C9-291A-F9BE-ED67592AADE6}"/>
              </a:ext>
            </a:extLst>
          </p:cNvPr>
          <p:cNvSpPr/>
          <p:nvPr/>
        </p:nvSpPr>
        <p:spPr>
          <a:xfrm>
            <a:off x="4905059" y="1168736"/>
            <a:ext cx="2258749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1001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7DC6CC-25D4-0DC2-0E8E-48BDC583F1C4}"/>
              </a:ext>
            </a:extLst>
          </p:cNvPr>
          <p:cNvSpPr/>
          <p:nvPr/>
        </p:nvSpPr>
        <p:spPr>
          <a:xfrm>
            <a:off x="7163809" y="1168734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8DCA4F6-2AC4-F428-0D89-A14C0CFEFB0A}"/>
              </a:ext>
            </a:extLst>
          </p:cNvPr>
          <p:cNvSpPr/>
          <p:nvPr/>
        </p:nvSpPr>
        <p:spPr>
          <a:xfrm>
            <a:off x="8150876" y="1168734"/>
            <a:ext cx="145940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SLTI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A63119-245A-E417-51D8-48CB35BA2C86}"/>
              </a:ext>
            </a:extLst>
          </p:cNvPr>
          <p:cNvSpPr/>
          <p:nvPr/>
        </p:nvSpPr>
        <p:spPr>
          <a:xfrm>
            <a:off x="9610283" y="1168733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D8EE937-F521-21C1-14AE-145C7CDE17A3}"/>
              </a:ext>
            </a:extLst>
          </p:cNvPr>
          <p:cNvSpPr/>
          <p:nvPr/>
        </p:nvSpPr>
        <p:spPr>
          <a:xfrm>
            <a:off x="10597350" y="1168733"/>
            <a:ext cx="987067" cy="42389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OP-IMM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25699C-1ED5-4408-A81A-6B95318455B0}"/>
              </a:ext>
            </a:extLst>
          </p:cNvPr>
          <p:cNvSpPr txBox="1"/>
          <p:nvPr/>
        </p:nvSpPr>
        <p:spPr>
          <a:xfrm>
            <a:off x="5103580" y="175007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imm</a:t>
            </a:r>
            <a:r>
              <a:rPr lang="en-US" dirty="0"/>
              <a:t> = 1001</a:t>
            </a:r>
            <a:r>
              <a:rPr lang="en-US" baseline="-25000" dirty="0"/>
              <a:t>2 </a:t>
            </a:r>
            <a:r>
              <a:rPr lang="en-US" dirty="0"/>
              <a:t>= 9</a:t>
            </a:r>
            <a:r>
              <a:rPr lang="en-US" baseline="-25000" dirty="0"/>
              <a:t>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6730FB-7056-2B2C-42E4-B0BDCA47AD56}"/>
              </a:ext>
            </a:extLst>
          </p:cNvPr>
          <p:cNvSpPr txBox="1"/>
          <p:nvPr/>
        </p:nvSpPr>
        <p:spPr>
          <a:xfrm>
            <a:off x="7148943" y="1750077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rs1 = x5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C12FB4-717B-E981-DFA0-FC2C3CCC5D00}"/>
              </a:ext>
            </a:extLst>
          </p:cNvPr>
          <p:cNvSpPr txBox="1"/>
          <p:nvPr/>
        </p:nvSpPr>
        <p:spPr>
          <a:xfrm>
            <a:off x="9593997" y="1750077"/>
            <a:ext cx="82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rd</a:t>
            </a:r>
            <a:r>
              <a:rPr lang="en-US" dirty="0"/>
              <a:t> = x2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2526899-4567-7958-680B-D4B4CF1C69FF}"/>
              </a:ext>
            </a:extLst>
          </p:cNvPr>
          <p:cNvSpPr/>
          <p:nvPr/>
        </p:nvSpPr>
        <p:spPr>
          <a:xfrm>
            <a:off x="1229292" y="3541069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x5: 16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CEA1CF-5CE4-F00A-03FE-AAA1C6798B08}"/>
              </a:ext>
            </a:extLst>
          </p:cNvPr>
          <p:cNvSpPr/>
          <p:nvPr/>
        </p:nvSpPr>
        <p:spPr>
          <a:xfrm>
            <a:off x="1229292" y="2638527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x2:  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98AC0F-CF96-D649-AC85-38D87D3BC09C}"/>
              </a:ext>
            </a:extLst>
          </p:cNvPr>
          <p:cNvSpPr txBox="1"/>
          <p:nvPr/>
        </p:nvSpPr>
        <p:spPr>
          <a:xfrm>
            <a:off x="5167193" y="2753614"/>
            <a:ext cx="1981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x2 </a:t>
            </a:r>
            <a:r>
              <a:rPr lang="en-US" sz="1800" dirty="0">
                <a:latin typeface="Symbol" panose="05050102010706020507" pitchFamily="18" charset="2"/>
              </a:rPr>
              <a:t>¬</a:t>
            </a:r>
            <a:r>
              <a:rPr lang="en-US" dirty="0"/>
              <a:t> (</a:t>
            </a:r>
            <a:r>
              <a:rPr lang="en-US"/>
              <a:t>16 </a:t>
            </a:r>
            <a:r>
              <a:rPr lang="en-US" sz="1800">
                <a:latin typeface="Symbol" panose="05050102010706020507" pitchFamily="18" charset="2"/>
              </a:rPr>
              <a:t>&lt;</a:t>
            </a:r>
            <a:r>
              <a:rPr lang="en-US"/>
              <a:t> </a:t>
            </a:r>
            <a:r>
              <a:rPr lang="en-US" dirty="0"/>
              <a:t>9) == 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14A66F-BBE8-679E-7053-D7A55EB8B34C}"/>
              </a:ext>
            </a:extLst>
          </p:cNvPr>
          <p:cNvSpPr txBox="1"/>
          <p:nvPr/>
        </p:nvSpPr>
        <p:spPr>
          <a:xfrm>
            <a:off x="818866" y="632346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slti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7A103D-FF91-E339-96BA-F9F507148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326104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EEC5E8B-021A-B1EE-60AB-57BF08F48DC4}"/>
              </a:ext>
            </a:extLst>
          </p:cNvPr>
          <p:cNvSpPr/>
          <p:nvPr/>
        </p:nvSpPr>
        <p:spPr>
          <a:xfrm>
            <a:off x="1229293" y="2015525"/>
            <a:ext cx="3615211" cy="28945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2FBCCB-335D-60F3-EBAF-68D1C70F97A5}"/>
              </a:ext>
            </a:extLst>
          </p:cNvPr>
          <p:cNvSpPr/>
          <p:nvPr/>
        </p:nvSpPr>
        <p:spPr>
          <a:xfrm>
            <a:off x="1229293" y="2944550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x3: 80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35FFEA-E47C-5CFD-7F38-6F647D0AD65E}"/>
              </a:ext>
            </a:extLst>
          </p:cNvPr>
          <p:cNvSpPr/>
          <p:nvPr/>
        </p:nvSpPr>
        <p:spPr>
          <a:xfrm>
            <a:off x="5638691" y="3316970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 = 88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4A956A-C087-515A-9181-F6E77B5982B6}"/>
              </a:ext>
            </a:extLst>
          </p:cNvPr>
          <p:cNvSpPr txBox="1"/>
          <p:nvPr/>
        </p:nvSpPr>
        <p:spPr>
          <a:xfrm>
            <a:off x="5569864" y="1830859"/>
            <a:ext cx="3339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imm</a:t>
            </a:r>
            <a:r>
              <a:rPr lang="en-US" dirty="0"/>
              <a:t> = 0 | 0 | 0 | 110</a:t>
            </a:r>
            <a:r>
              <a:rPr lang="en-US" baseline="-25000" dirty="0"/>
              <a:t>2</a:t>
            </a:r>
            <a:r>
              <a:rPr lang="en-US" dirty="0"/>
              <a:t> | 0 = 1100</a:t>
            </a:r>
            <a:r>
              <a:rPr lang="en-US" baseline="-25000" dirty="0"/>
              <a:t>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12731B6-F341-86DE-49B0-63E9EF54C491}"/>
              </a:ext>
            </a:extLst>
          </p:cNvPr>
          <p:cNvSpPr/>
          <p:nvPr/>
        </p:nvSpPr>
        <p:spPr>
          <a:xfrm>
            <a:off x="1719799" y="375639"/>
            <a:ext cx="660063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1122539-25F8-8C24-8E04-1EE9D9285AD3}"/>
              </a:ext>
            </a:extLst>
          </p:cNvPr>
          <p:cNvSpPr/>
          <p:nvPr/>
        </p:nvSpPr>
        <p:spPr>
          <a:xfrm>
            <a:off x="10209790" y="375637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JAL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E11CEE-78F3-7490-B59C-0D6B755DCF6F}"/>
              </a:ext>
            </a:extLst>
          </p:cNvPr>
          <p:cNvSpPr/>
          <p:nvPr/>
        </p:nvSpPr>
        <p:spPr>
          <a:xfrm>
            <a:off x="7774527" y="375637"/>
            <a:ext cx="2435264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54FAB3D-112C-0C8B-187B-DDBF0978780D}"/>
              </a:ext>
            </a:extLst>
          </p:cNvPr>
          <p:cNvSpPr/>
          <p:nvPr/>
        </p:nvSpPr>
        <p:spPr>
          <a:xfrm>
            <a:off x="2379862" y="375637"/>
            <a:ext cx="2143693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110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46947CA-0ED6-8FDC-2732-62993A8FC9CA}"/>
              </a:ext>
            </a:extLst>
          </p:cNvPr>
          <p:cNvSpPr/>
          <p:nvPr/>
        </p:nvSpPr>
        <p:spPr>
          <a:xfrm>
            <a:off x="4523554" y="375637"/>
            <a:ext cx="1107280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8CC5A6A-EDAE-DA00-3C88-16E9ED7797AD}"/>
              </a:ext>
            </a:extLst>
          </p:cNvPr>
          <p:cNvSpPr/>
          <p:nvPr/>
        </p:nvSpPr>
        <p:spPr>
          <a:xfrm>
            <a:off x="5638690" y="375636"/>
            <a:ext cx="2143693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F2F4B2-A903-CB59-B798-DFEB9E18D17B}"/>
              </a:ext>
            </a:extLst>
          </p:cNvPr>
          <p:cNvSpPr txBox="1"/>
          <p:nvPr/>
        </p:nvSpPr>
        <p:spPr>
          <a:xfrm>
            <a:off x="8581598" y="1333392"/>
            <a:ext cx="721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rd</a:t>
            </a:r>
            <a:r>
              <a:rPr lang="en-US" dirty="0"/>
              <a:t> =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EFF719-AC96-5842-9D2E-AFE247B92A93}"/>
              </a:ext>
            </a:extLst>
          </p:cNvPr>
          <p:cNvSpPr txBox="1"/>
          <p:nvPr/>
        </p:nvSpPr>
        <p:spPr>
          <a:xfrm>
            <a:off x="5569864" y="2759884"/>
            <a:ext cx="1770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pc = 76 + 12 = 88</a:t>
            </a:r>
            <a:endParaRPr lang="en-US" baseline="-25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C4114A-2481-A30F-1872-EC5D254EDA0C}"/>
              </a:ext>
            </a:extLst>
          </p:cNvPr>
          <p:cNvSpPr txBox="1"/>
          <p:nvPr/>
        </p:nvSpPr>
        <p:spPr>
          <a:xfrm>
            <a:off x="5577462" y="2387464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x3  = 76 + 4 = 80</a:t>
            </a:r>
            <a:endParaRPr lang="en-US" baseline="-25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CD930F-D52F-6B30-6A05-F1CC0928CE1F}"/>
              </a:ext>
            </a:extLst>
          </p:cNvPr>
          <p:cNvSpPr txBox="1"/>
          <p:nvPr/>
        </p:nvSpPr>
        <p:spPr>
          <a:xfrm>
            <a:off x="818866" y="632346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jal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FF88C88-7021-5B63-038E-90D515A9A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2704729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3E218A-62D8-6290-F57B-A7CA35102B02}"/>
              </a:ext>
            </a:extLst>
          </p:cNvPr>
          <p:cNvSpPr/>
          <p:nvPr/>
        </p:nvSpPr>
        <p:spPr>
          <a:xfrm>
            <a:off x="1229293" y="2015525"/>
            <a:ext cx="3615211" cy="28945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2FBCCB-335D-60F3-EBAF-68D1C70F97A5}"/>
              </a:ext>
            </a:extLst>
          </p:cNvPr>
          <p:cNvSpPr/>
          <p:nvPr/>
        </p:nvSpPr>
        <p:spPr>
          <a:xfrm>
            <a:off x="1229292" y="2579387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x2: 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EF0E01-2A7C-FF62-4CC8-BC98E5AD13FD}"/>
              </a:ext>
            </a:extLst>
          </p:cNvPr>
          <p:cNvSpPr/>
          <p:nvPr/>
        </p:nvSpPr>
        <p:spPr>
          <a:xfrm>
            <a:off x="2207467" y="581341"/>
            <a:ext cx="660063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826D8C-2484-9F5A-2EAA-0A615D44C867}"/>
              </a:ext>
            </a:extLst>
          </p:cNvPr>
          <p:cNvSpPr/>
          <p:nvPr/>
        </p:nvSpPr>
        <p:spPr>
          <a:xfrm>
            <a:off x="10697458" y="581339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BRANCH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357466-A77B-ED41-6CD4-B5BE24485035}"/>
              </a:ext>
            </a:extLst>
          </p:cNvPr>
          <p:cNvSpPr/>
          <p:nvPr/>
        </p:nvSpPr>
        <p:spPr>
          <a:xfrm>
            <a:off x="2867530" y="581339"/>
            <a:ext cx="2143693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4A956A-C087-515A-9181-F6E77B5982B6}"/>
              </a:ext>
            </a:extLst>
          </p:cNvPr>
          <p:cNvSpPr txBox="1"/>
          <p:nvPr/>
        </p:nvSpPr>
        <p:spPr>
          <a:xfrm>
            <a:off x="5572718" y="2015525"/>
            <a:ext cx="1257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imm</a:t>
            </a:r>
            <a:r>
              <a:rPr lang="en-US" dirty="0"/>
              <a:t> </a:t>
            </a:r>
            <a:r>
              <a:rPr lang="en-US"/>
              <a:t>= 110</a:t>
            </a:r>
            <a:r>
              <a:rPr lang="en-US" baseline="-25000"/>
              <a:t>2</a:t>
            </a:r>
            <a:endParaRPr lang="en-US" baseline="-250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D00161-3DFC-3AA7-45BC-51B3C7DAE266}"/>
              </a:ext>
            </a:extLst>
          </p:cNvPr>
          <p:cNvSpPr/>
          <p:nvPr/>
        </p:nvSpPr>
        <p:spPr>
          <a:xfrm>
            <a:off x="5019078" y="581338"/>
            <a:ext cx="1107280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1C9C5A-0A1E-DA55-AEC9-075B54D22C28}"/>
              </a:ext>
            </a:extLst>
          </p:cNvPr>
          <p:cNvSpPr/>
          <p:nvPr/>
        </p:nvSpPr>
        <p:spPr>
          <a:xfrm>
            <a:off x="6126359" y="581338"/>
            <a:ext cx="1071844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694CB6A-96B3-A258-7B00-10924E8DCCE2}"/>
              </a:ext>
            </a:extLst>
          </p:cNvPr>
          <p:cNvSpPr/>
          <p:nvPr/>
        </p:nvSpPr>
        <p:spPr>
          <a:xfrm>
            <a:off x="8262195" y="581340"/>
            <a:ext cx="1115136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110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FF8EE2-4310-9506-4264-84F64E64C245}"/>
              </a:ext>
            </a:extLst>
          </p:cNvPr>
          <p:cNvSpPr/>
          <p:nvPr/>
        </p:nvSpPr>
        <p:spPr>
          <a:xfrm>
            <a:off x="9377331" y="581339"/>
            <a:ext cx="1320127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imm</a:t>
            </a:r>
            <a:r>
              <a:rPr lang="en-US" dirty="0"/>
              <a:t>[11]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C17206-FF33-ABB3-25F3-CEF24FF86AC4}"/>
              </a:ext>
            </a:extLst>
          </p:cNvPr>
          <p:cNvSpPr/>
          <p:nvPr/>
        </p:nvSpPr>
        <p:spPr>
          <a:xfrm>
            <a:off x="7190350" y="581339"/>
            <a:ext cx="1071844" cy="82962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BEQ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BDE4A8F-637A-C33B-666A-A8653940AABE}"/>
              </a:ext>
            </a:extLst>
          </p:cNvPr>
          <p:cNvSpPr/>
          <p:nvPr/>
        </p:nvSpPr>
        <p:spPr>
          <a:xfrm>
            <a:off x="1229292" y="3178894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x3: 12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34E223-1BCE-D79A-4B9C-729819D6FAC4}"/>
              </a:ext>
            </a:extLst>
          </p:cNvPr>
          <p:cNvSpPr/>
          <p:nvPr/>
        </p:nvSpPr>
        <p:spPr>
          <a:xfrm>
            <a:off x="5692770" y="3129246"/>
            <a:ext cx="3615211" cy="5995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pc = 76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7FF371-CA38-5651-113E-B001FB61364B}"/>
              </a:ext>
            </a:extLst>
          </p:cNvPr>
          <p:cNvSpPr txBox="1"/>
          <p:nvPr/>
        </p:nvSpPr>
        <p:spPr>
          <a:xfrm>
            <a:off x="5577462" y="2620091"/>
            <a:ext cx="1770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pc = 64 + 12 = 76</a:t>
            </a:r>
            <a:endParaRPr lang="en-US" baseline="-25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236FE1-B7A9-ED27-EDC1-2AFC6C81735C}"/>
              </a:ext>
            </a:extLst>
          </p:cNvPr>
          <p:cNvSpPr txBox="1"/>
          <p:nvPr/>
        </p:nvSpPr>
        <p:spPr>
          <a:xfrm>
            <a:off x="6126358" y="1530082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rs1 = x2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817678-DDF7-E0E9-7290-832711DF12B7}"/>
              </a:ext>
            </a:extLst>
          </p:cNvPr>
          <p:cNvSpPr txBox="1"/>
          <p:nvPr/>
        </p:nvSpPr>
        <p:spPr>
          <a:xfrm>
            <a:off x="5011223" y="1534240"/>
            <a:ext cx="905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rs2 = x3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C63071-A890-9A45-A26E-75465F9E8F36}"/>
              </a:ext>
            </a:extLst>
          </p:cNvPr>
          <p:cNvSpPr txBox="1"/>
          <p:nvPr/>
        </p:nvSpPr>
        <p:spPr>
          <a:xfrm>
            <a:off x="818866" y="632346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beq</a:t>
            </a:r>
            <a:endParaRPr lang="en-US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C3162C9-C78F-9B94-5F1A-A1205B10E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6778414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0E396A-E601-2FCE-A506-6F31EBEC51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Exception: </a:t>
            </a:r>
          </a:p>
          <a:p>
            <a:r>
              <a:rPr lang="en-US" dirty="0"/>
              <a:t>Unusual condition detected at run time.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Trap:</a:t>
            </a:r>
          </a:p>
          <a:p>
            <a:r>
              <a:rPr lang="en-US" dirty="0"/>
              <a:t>Action taken by CPU to respond to exception.  Typically calls handler, may also halt.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DD8ABA6-71EB-B3CE-8811-91EF43AC2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19015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6DCD6-F296-1F6D-D2AF-589147EF2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791" y="12205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Instruction set architecture:</a:t>
            </a:r>
          </a:p>
          <a:p>
            <a:r>
              <a:rPr lang="en-US" dirty="0"/>
              <a:t>Instructions format.</a:t>
            </a:r>
          </a:p>
          <a:p>
            <a:r>
              <a:rPr lang="en-US" dirty="0"/>
              <a:t>Instruction definition.</a:t>
            </a:r>
          </a:p>
          <a:p>
            <a:r>
              <a:rPr lang="en-US" dirty="0"/>
              <a:t>Data formats.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6E21B80-902D-7D16-C5A4-86DB58448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113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8D6F4-35E2-EC12-2227-DC104067D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29210-1705-6EB5-1213-333CF532A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6137"/>
            <a:ext cx="10515600" cy="369853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RISC-V execution modes: </a:t>
            </a:r>
          </a:p>
          <a:p>
            <a:r>
              <a:rPr lang="en-US" dirty="0"/>
              <a:t>User or application mode (U).</a:t>
            </a:r>
          </a:p>
          <a:p>
            <a:r>
              <a:rPr lang="en-US" dirty="0"/>
              <a:t>Supervisor mode (S).</a:t>
            </a:r>
          </a:p>
          <a:p>
            <a:r>
              <a:rPr lang="en-US" dirty="0"/>
              <a:t>Machine mode (M).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663E0A-1034-552B-B627-BCF643F55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3930697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B5D5A8F-6832-4AB7-1B49-A5F52556F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1FE0AD-D6CD-3D8B-06D4-F6153272ED01}"/>
              </a:ext>
            </a:extLst>
          </p:cNvPr>
          <p:cNvSpPr/>
          <p:nvPr/>
        </p:nvSpPr>
        <p:spPr>
          <a:xfrm>
            <a:off x="5462516" y="1815122"/>
            <a:ext cx="1659747" cy="82356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5DE18D-03C8-86CA-C26D-2C3353E91D9C}"/>
              </a:ext>
            </a:extLst>
          </p:cNvPr>
          <p:cNvSpPr/>
          <p:nvPr/>
        </p:nvSpPr>
        <p:spPr>
          <a:xfrm>
            <a:off x="5462515" y="3039368"/>
            <a:ext cx="1659747" cy="82356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decode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ADB685-AABB-49D6-35C4-62121784D409}"/>
              </a:ext>
            </a:extLst>
          </p:cNvPr>
          <p:cNvSpPr/>
          <p:nvPr/>
        </p:nvSpPr>
        <p:spPr>
          <a:xfrm>
            <a:off x="5462514" y="4263614"/>
            <a:ext cx="1659747" cy="82356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F4C662B-05BB-A7D8-BA9C-35EF8B3FB6BE}"/>
              </a:ext>
            </a:extLst>
          </p:cNvPr>
          <p:cNvCxnSpPr>
            <a:stCxn id="3" idx="2"/>
            <a:endCxn id="4" idx="0"/>
          </p:cNvCxnSpPr>
          <p:nvPr/>
        </p:nvCxnSpPr>
        <p:spPr>
          <a:xfrm flipH="1">
            <a:off x="6292389" y="2638687"/>
            <a:ext cx="1" cy="4006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835910E-7CC6-CE6F-AFAC-E33868E26C19}"/>
              </a:ext>
            </a:extLst>
          </p:cNvPr>
          <p:cNvCxnSpPr>
            <a:stCxn id="4" idx="2"/>
            <a:endCxn id="5" idx="0"/>
          </p:cNvCxnSpPr>
          <p:nvPr/>
        </p:nvCxnSpPr>
        <p:spPr>
          <a:xfrm flipH="1">
            <a:off x="6292388" y="3862933"/>
            <a:ext cx="1" cy="4006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3BF9217-5851-4A8F-9140-AA2786E9D9BF}"/>
              </a:ext>
            </a:extLst>
          </p:cNvPr>
          <p:cNvCxnSpPr>
            <a:endCxn id="3" idx="0"/>
          </p:cNvCxnSpPr>
          <p:nvPr/>
        </p:nvCxnSpPr>
        <p:spPr>
          <a:xfrm>
            <a:off x="6292387" y="1427562"/>
            <a:ext cx="3" cy="387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3D5D3DF-3080-802C-AB61-D6849C7C2B88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6292387" y="5087179"/>
            <a:ext cx="1" cy="2588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DAE7600-BA9B-CF5C-0923-E02FC3043006}"/>
              </a:ext>
            </a:extLst>
          </p:cNvPr>
          <p:cNvCxnSpPr/>
          <p:nvPr/>
        </p:nvCxnSpPr>
        <p:spPr>
          <a:xfrm flipH="1">
            <a:off x="5099683" y="5346036"/>
            <a:ext cx="11927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EC154F5E-7F92-8A6F-02DE-5C0DD8D0BE5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736798" y="2790449"/>
            <a:ext cx="3918474" cy="1192701"/>
          </a:xfrm>
          <a:prstGeom prst="bentConnector3">
            <a:avLst>
              <a:gd name="adj1" fmla="val 100226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9915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CBACA8-F704-527D-4239-2BB3372CE32F}"/>
              </a:ext>
            </a:extLst>
          </p:cNvPr>
          <p:cNvSpPr txBox="1"/>
          <p:nvPr/>
        </p:nvSpPr>
        <p:spPr>
          <a:xfrm>
            <a:off x="2661315" y="1906137"/>
            <a:ext cx="7018268" cy="27015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 err="1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cpuword</a:t>
            </a:r>
            <a:r>
              <a:rPr lang="en-US" sz="1800" dirty="0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PC; 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/* program counter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bit </a:t>
            </a:r>
            <a:r>
              <a:rPr lang="en-US" sz="1800" dirty="0" err="1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aluzero</a:t>
            </a:r>
            <a:r>
              <a:rPr lang="en-US" sz="1800" dirty="0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; 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/* set after arithmetic operation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cpuword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regfile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[NREG]; /* register file */</a:t>
            </a:r>
          </a:p>
          <a:p>
            <a:endParaRPr lang="en-US" dirty="0"/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cpuword</a:t>
            </a:r>
            <a:r>
              <a:rPr lang="en-US" sz="1800" dirty="0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IR; 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/* instruction register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cpuword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MA; /* memory address register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cpuword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MB; /* memory value register */</a:t>
            </a:r>
          </a:p>
          <a:p>
            <a:endParaRPr lang="en-US" dirty="0"/>
          </a:p>
          <a:p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cpuword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mem[MEMSIZE]; /* program memory */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1D855B-2D6A-5821-DFDC-C8CB091C1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7080189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0C0F1F-D826-D7E5-8CA7-6963F2FB2640}"/>
              </a:ext>
            </a:extLst>
          </p:cNvPr>
          <p:cNvSpPr txBox="1"/>
          <p:nvPr/>
        </p:nvSpPr>
        <p:spPr>
          <a:xfrm>
            <a:off x="2179092" y="1692322"/>
            <a:ext cx="8691803" cy="33284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void main() {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init_sim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(); /* initialize the simulator internals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init_prog_model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(); /* initialize the programming model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load(); /* load the image into the memory array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 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 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do {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    /* execute one instruction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    operate();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} while (!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haltme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());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04E0FB-3E2E-522C-8204-30C8E0A61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246123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4B0FEF-5B9C-9F28-E2F6-8DFA58C1AEF9}"/>
              </a:ext>
            </a:extLst>
          </p:cNvPr>
          <p:cNvSpPr txBox="1"/>
          <p:nvPr/>
        </p:nvSpPr>
        <p:spPr>
          <a:xfrm>
            <a:off x="1592239" y="882556"/>
            <a:ext cx="9249648" cy="54029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solidFill>
                  <a:srgbClr val="0000FF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operate() { 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/* fetch, decode, execute current instruction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/* fetch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MA = PC;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MB = mem[MA];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IR = </a:t>
            </a:r>
            <a:r>
              <a:rPr lang="en-US" sz="1800" dirty="0">
                <a:solidFill>
                  <a:srgbClr val="6F008A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INSTR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(mem[MA]);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 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/* decode and execute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switch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(</a:t>
            </a:r>
            <a:r>
              <a:rPr lang="en-US" sz="1800" dirty="0">
                <a:solidFill>
                  <a:srgbClr val="6F008A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OPCODE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(IR)) {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 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case</a:t>
            </a:r>
            <a:r>
              <a:rPr lang="en-US" sz="1800" dirty="0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ADD_OPCODE</a:t>
            </a:r>
            <a:r>
              <a:rPr lang="en-US" sz="1800" dirty="0">
                <a:solidFill>
                  <a:srgbClr val="000000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: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  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execute_add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(IR);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break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 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/* other instruction cases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 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}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 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D5C9B6-F955-350D-322A-BC5064D50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1961306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1DB3F4-9F38-51B9-B36D-0A2CA8686A3B}"/>
              </a:ext>
            </a:extLst>
          </p:cNvPr>
          <p:cNvSpPr txBox="1"/>
          <p:nvPr/>
        </p:nvSpPr>
        <p:spPr>
          <a:xfrm>
            <a:off x="2442949" y="1560394"/>
            <a:ext cx="7662675" cy="3925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void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execute_add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instr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inst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) {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 /* extract the rs1, rs2,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rdest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values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   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rdest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= IR &amp; (REGMASK &lt;&lt;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rd_offset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);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    rs1 = IR &amp; (REGMASK &lt;&lt; rs1_offset);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    rs2 = IR &amp; (REGMASK &lt;&lt; rs2_offset);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 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regfile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[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rdest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] =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regfile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[rs1] +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regfile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[rs2]; </a:t>
            </a:r>
          </a:p>
          <a:p>
            <a:pPr marL="0" marR="0">
              <a:lnSpc>
                <a:spcPct val="107000"/>
              </a:lnSpc>
            </a:pPr>
            <a:r>
              <a:rPr lang="en-US" dirty="0"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	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/* perform the add operation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 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    PC = </a:t>
            </a:r>
            <a:r>
              <a:rPr lang="en-US" sz="1800" dirty="0">
                <a:solidFill>
                  <a:srgbClr val="6F008A"/>
                </a:solidFill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ADRS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(PC + 4); /* update PC */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}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4E3685-21F3-6572-8064-4CD7E615E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63820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46D45B-653D-2D4F-7D48-184DFBAAB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55ACA7-7C8B-4E33-8D66-392C09269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791" y="12205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von Neumann model:</a:t>
            </a:r>
          </a:p>
          <a:p>
            <a:r>
              <a:rPr lang="en-US" dirty="0"/>
              <a:t>Instructions and data in a unified memory.</a:t>
            </a:r>
          </a:p>
          <a:p>
            <a:r>
              <a:rPr lang="en-US" dirty="0"/>
              <a:t>CPU fetches and executes instructions.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Harvard model:</a:t>
            </a:r>
          </a:p>
          <a:p>
            <a:r>
              <a:rPr lang="en-US" dirty="0"/>
              <a:t>Separate instruction and data memories.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771F70D-8565-337A-FC53-54744ED18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2360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7B4A58-EDD9-EA06-3297-F37BF8DC9516}"/>
              </a:ext>
            </a:extLst>
          </p:cNvPr>
          <p:cNvSpPr/>
          <p:nvPr/>
        </p:nvSpPr>
        <p:spPr>
          <a:xfrm>
            <a:off x="4036243" y="1982149"/>
            <a:ext cx="1404906" cy="250097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memory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8FF373-B245-D80E-A936-3312B98A9829}"/>
              </a:ext>
            </a:extLst>
          </p:cNvPr>
          <p:cNvSpPr/>
          <p:nvPr/>
        </p:nvSpPr>
        <p:spPr>
          <a:xfrm>
            <a:off x="4036243" y="2557434"/>
            <a:ext cx="1404906" cy="36333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135E70-C933-1225-DC89-93817AB47959}"/>
              </a:ext>
            </a:extLst>
          </p:cNvPr>
          <p:cNvSpPr/>
          <p:nvPr/>
        </p:nvSpPr>
        <p:spPr>
          <a:xfrm>
            <a:off x="6603829" y="2372737"/>
            <a:ext cx="1719798" cy="171979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</a:t>
            </a: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9A513E9-49AA-1CCC-C7A9-2FC530B24A92}"/>
              </a:ext>
            </a:extLst>
          </p:cNvPr>
          <p:cNvSpPr/>
          <p:nvPr/>
        </p:nvSpPr>
        <p:spPr>
          <a:xfrm rot="16200000">
            <a:off x="5777235" y="3050967"/>
            <a:ext cx="1289850" cy="363338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242342-6D87-E365-459D-B21998C3E4FA}"/>
              </a:ext>
            </a:extLst>
          </p:cNvPr>
          <p:cNvSpPr/>
          <p:nvPr/>
        </p:nvSpPr>
        <p:spPr>
          <a:xfrm>
            <a:off x="6909637" y="2463572"/>
            <a:ext cx="1108181" cy="5510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program counter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2912E8-8251-3B22-52DD-C9DB8C938FBC}"/>
              </a:ext>
            </a:extLst>
          </p:cNvPr>
          <p:cNvSpPr/>
          <p:nvPr/>
        </p:nvSpPr>
        <p:spPr>
          <a:xfrm>
            <a:off x="6909637" y="3421875"/>
            <a:ext cx="1108181" cy="5510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memory address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22AF89B-DA7C-487C-09A7-B49BFB05D688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6603828" y="2739103"/>
            <a:ext cx="305809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9955A3B-44A3-6D10-E25F-040FDF655B3F}"/>
              </a:ext>
            </a:extLst>
          </p:cNvPr>
          <p:cNvCxnSpPr>
            <a:cxnSpLocks/>
          </p:cNvCxnSpPr>
          <p:nvPr/>
        </p:nvCxnSpPr>
        <p:spPr>
          <a:xfrm flipH="1">
            <a:off x="6603827" y="3697406"/>
            <a:ext cx="305809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2166EB82-C98B-3972-CEBC-CA3906193E28}"/>
              </a:ext>
            </a:extLst>
          </p:cNvPr>
          <p:cNvCxnSpPr>
            <a:stCxn id="7" idx="0"/>
            <a:endCxn id="5" idx="3"/>
          </p:cNvCxnSpPr>
          <p:nvPr/>
        </p:nvCxnSpPr>
        <p:spPr>
          <a:xfrm rot="10800000">
            <a:off x="5441149" y="2739104"/>
            <a:ext cx="799342" cy="49353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BB376AA-7D06-50D1-EBAD-E29FBCE15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49007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8A6D2AA-8465-E6D3-D428-9BD36F3D68A2}"/>
              </a:ext>
            </a:extLst>
          </p:cNvPr>
          <p:cNvSpPr/>
          <p:nvPr/>
        </p:nvSpPr>
        <p:spPr>
          <a:xfrm>
            <a:off x="2626425" y="2068529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4B1D13-7233-8EE4-89DD-4B1E081CB30D}"/>
              </a:ext>
            </a:extLst>
          </p:cNvPr>
          <p:cNvSpPr/>
          <p:nvPr/>
        </p:nvSpPr>
        <p:spPr>
          <a:xfrm>
            <a:off x="4200889" y="2068529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1B058D4-73DA-1202-96C0-BD2C940E6110}"/>
              </a:ext>
            </a:extLst>
          </p:cNvPr>
          <p:cNvSpPr/>
          <p:nvPr/>
        </p:nvSpPr>
        <p:spPr>
          <a:xfrm>
            <a:off x="5775353" y="2068529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82A8CD-0F84-8640-0173-9530DC22589A}"/>
              </a:ext>
            </a:extLst>
          </p:cNvPr>
          <p:cNvSpPr/>
          <p:nvPr/>
        </p:nvSpPr>
        <p:spPr>
          <a:xfrm>
            <a:off x="7349817" y="2068529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36A122-A7E2-4A51-9174-C253DCDDE651}"/>
              </a:ext>
            </a:extLst>
          </p:cNvPr>
          <p:cNvSpPr txBox="1"/>
          <p:nvPr/>
        </p:nvSpPr>
        <p:spPr>
          <a:xfrm>
            <a:off x="2563902" y="1325820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bit 0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8141352-C539-3B3C-304A-95EBDDCF4B31}"/>
              </a:ext>
            </a:extLst>
          </p:cNvPr>
          <p:cNvCxnSpPr>
            <a:cxnSpLocks/>
          </p:cNvCxnSpPr>
          <p:nvPr/>
        </p:nvCxnSpPr>
        <p:spPr>
          <a:xfrm>
            <a:off x="2626425" y="1695152"/>
            <a:ext cx="0" cy="3733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A2D73B9-B66D-6024-0721-9E303657A320}"/>
              </a:ext>
            </a:extLst>
          </p:cNvPr>
          <p:cNvSpPr/>
          <p:nvPr/>
        </p:nvSpPr>
        <p:spPr>
          <a:xfrm>
            <a:off x="2626425" y="3855176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E6AAE6-6CAB-EAD2-40C3-960AF8CD566E}"/>
              </a:ext>
            </a:extLst>
          </p:cNvPr>
          <p:cNvSpPr/>
          <p:nvPr/>
        </p:nvSpPr>
        <p:spPr>
          <a:xfrm>
            <a:off x="4200889" y="3855176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AA601D-55B1-6C1A-4348-0E0EE672116A}"/>
              </a:ext>
            </a:extLst>
          </p:cNvPr>
          <p:cNvSpPr/>
          <p:nvPr/>
        </p:nvSpPr>
        <p:spPr>
          <a:xfrm>
            <a:off x="5775353" y="3855176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byte 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814AC2E-6C22-43C9-231C-3C9FDC2C77E2}"/>
              </a:ext>
            </a:extLst>
          </p:cNvPr>
          <p:cNvSpPr/>
          <p:nvPr/>
        </p:nvSpPr>
        <p:spPr>
          <a:xfrm>
            <a:off x="7349817" y="3855176"/>
            <a:ext cx="1574464" cy="58134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byte 0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DFF4E57-998E-F3BA-D025-209948121A23}"/>
              </a:ext>
            </a:extLst>
          </p:cNvPr>
          <p:cNvSpPr txBox="1"/>
          <p:nvPr/>
        </p:nvSpPr>
        <p:spPr>
          <a:xfrm>
            <a:off x="8321232" y="3067856"/>
            <a:ext cx="603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/>
              <a:t>bit 0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C14064D-158D-32A2-2F48-DC55BFCB4763}"/>
              </a:ext>
            </a:extLst>
          </p:cNvPr>
          <p:cNvCxnSpPr>
            <a:cxnSpLocks/>
          </p:cNvCxnSpPr>
          <p:nvPr/>
        </p:nvCxnSpPr>
        <p:spPr>
          <a:xfrm>
            <a:off x="8924281" y="3481799"/>
            <a:ext cx="0" cy="3733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61C5606-A108-B6BC-F505-A979DAD78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12946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51A3A792-78CF-E68D-33EF-D0C3A9621F8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8941773"/>
                  </p:ext>
                </p:extLst>
              </p:nvPr>
            </p:nvGraphicFramePr>
            <p:xfrm>
              <a:off x="3716688" y="1044220"/>
              <a:ext cx="3957955" cy="129451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78660">
                      <a:extLst>
                        <a:ext uri="{9D8B030D-6E8A-4147-A177-3AD203B41FA5}">
                          <a16:colId xmlns:a16="http://schemas.microsoft.com/office/drawing/2014/main" val="1524833244"/>
                        </a:ext>
                      </a:extLst>
                    </a:gridCol>
                    <a:gridCol w="1979295">
                      <a:extLst>
                        <a:ext uri="{9D8B030D-6E8A-4147-A177-3AD203B41FA5}">
                          <a16:colId xmlns:a16="http://schemas.microsoft.com/office/drawing/2014/main" val="1442205365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algebra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C language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5264506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</a:pPr>
                          <a:r>
                            <a:rPr lang="en-US" sz="1100">
                              <a:effectLst/>
                            </a:rPr>
                            <a:t>a &amp;&amp; b</a:t>
                          </a:r>
                          <a:endParaRPr lang="en-US" sz="1100">
                            <a:effectLst/>
                            <a:latin typeface="Lucida Sans Typewriter" panose="020B0509030504030204" pitchFamily="49" charset="0"/>
                            <a:ea typeface="Calibri" panose="020F0502020204030204" pitchFamily="34" charset="0"/>
                            <a:cs typeface="Courier New" panose="02070309020205020404" pitchFamily="49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5037636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</a:pPr>
                          <a:r>
                            <a:rPr lang="en-US" sz="1100">
                              <a:effectLst/>
                            </a:rPr>
                            <a:t>a || b</a:t>
                          </a:r>
                          <a:endParaRPr lang="en-US" sz="1100">
                            <a:effectLst/>
                            <a:latin typeface="Lucida Sans Typewriter" panose="020B0509030504030204" pitchFamily="49" charset="0"/>
                            <a:ea typeface="Calibri" panose="020F0502020204030204" pitchFamily="34" charset="0"/>
                            <a:cs typeface="Courier New" panose="02070309020205020404" pitchFamily="49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4682910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</a:pPr>
                          <a:r>
                            <a:rPr lang="en-US" sz="1100">
                              <a:effectLst/>
                            </a:rPr>
                            <a:t>!a</a:t>
                          </a:r>
                          <a:endParaRPr lang="en-US" sz="1100">
                            <a:effectLst/>
                            <a:latin typeface="Lucida Sans Typewriter" panose="020B0509030504030204" pitchFamily="49" charset="0"/>
                            <a:ea typeface="Calibri" panose="020F0502020204030204" pitchFamily="34" charset="0"/>
                            <a:cs typeface="Courier New" panose="02070309020205020404" pitchFamily="49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404162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⊕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</a:pPr>
                          <a:r>
                            <a:rPr lang="en-US" sz="1100" dirty="0">
                              <a:effectLst/>
                            </a:rPr>
                            <a:t>a ^ b</a:t>
                          </a:r>
                          <a:endParaRPr lang="en-US" sz="1100" dirty="0">
                            <a:effectLst/>
                            <a:latin typeface="Lucida Sans Typewriter" panose="020B0509030504030204" pitchFamily="49" charset="0"/>
                            <a:ea typeface="Calibri" panose="020F0502020204030204" pitchFamily="34" charset="0"/>
                            <a:cs typeface="Courier New" panose="02070309020205020404" pitchFamily="49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0427213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51A3A792-78CF-E68D-33EF-D0C3A9621F8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8941773"/>
                  </p:ext>
                </p:extLst>
              </p:nvPr>
            </p:nvGraphicFramePr>
            <p:xfrm>
              <a:off x="3716688" y="1044220"/>
              <a:ext cx="3957955" cy="129451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78660">
                      <a:extLst>
                        <a:ext uri="{9D8B030D-6E8A-4147-A177-3AD203B41FA5}">
                          <a16:colId xmlns:a16="http://schemas.microsoft.com/office/drawing/2014/main" val="1524833244"/>
                        </a:ext>
                      </a:extLst>
                    </a:gridCol>
                    <a:gridCol w="1979295">
                      <a:extLst>
                        <a:ext uri="{9D8B030D-6E8A-4147-A177-3AD203B41FA5}">
                          <a16:colId xmlns:a16="http://schemas.microsoft.com/office/drawing/2014/main" val="1442205365"/>
                        </a:ext>
                      </a:extLst>
                    </a:gridCol>
                  </a:tblGrid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algebra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C language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52645066"/>
                      </a:ext>
                    </a:extLst>
                  </a:tr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08" t="-76087" r="-101538" b="-30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</a:pPr>
                          <a:r>
                            <a:rPr lang="en-US" sz="1100">
                              <a:effectLst/>
                            </a:rPr>
                            <a:t>a &amp;&amp; b</a:t>
                          </a:r>
                          <a:endParaRPr lang="en-US" sz="1100">
                            <a:effectLst/>
                            <a:latin typeface="Lucida Sans Typewriter" panose="020B0509030504030204" pitchFamily="49" charset="0"/>
                            <a:ea typeface="Calibri" panose="020F0502020204030204" pitchFamily="34" charset="0"/>
                            <a:cs typeface="Courier New" panose="02070309020205020404" pitchFamily="49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50376361"/>
                      </a:ext>
                    </a:extLst>
                  </a:tr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08" t="-172340" r="-101538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</a:pPr>
                          <a:r>
                            <a:rPr lang="en-US" sz="1100">
                              <a:effectLst/>
                            </a:rPr>
                            <a:t>a || b</a:t>
                          </a:r>
                          <a:endParaRPr lang="en-US" sz="1100">
                            <a:effectLst/>
                            <a:latin typeface="Lucida Sans Typewriter" panose="020B0509030504030204" pitchFamily="49" charset="0"/>
                            <a:ea typeface="Calibri" panose="020F0502020204030204" pitchFamily="34" charset="0"/>
                            <a:cs typeface="Courier New" panose="02070309020205020404" pitchFamily="49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46829105"/>
                      </a:ext>
                    </a:extLst>
                  </a:tr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08" t="-278261" r="-101538" b="-1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</a:pPr>
                          <a:r>
                            <a:rPr lang="en-US" sz="1100">
                              <a:effectLst/>
                            </a:rPr>
                            <a:t>!a</a:t>
                          </a:r>
                          <a:endParaRPr lang="en-US" sz="1100">
                            <a:effectLst/>
                            <a:latin typeface="Lucida Sans Typewriter" panose="020B0509030504030204" pitchFamily="49" charset="0"/>
                            <a:ea typeface="Calibri" panose="020F0502020204030204" pitchFamily="34" charset="0"/>
                            <a:cs typeface="Courier New" panose="02070309020205020404" pitchFamily="49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40416204"/>
                      </a:ext>
                    </a:extLst>
                  </a:tr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08" t="-378261" r="-101538" b="-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</a:pPr>
                          <a:r>
                            <a:rPr lang="en-US" sz="1100" dirty="0">
                              <a:effectLst/>
                            </a:rPr>
                            <a:t>a ^ b</a:t>
                          </a:r>
                          <a:endParaRPr lang="en-US" sz="1100" dirty="0">
                            <a:effectLst/>
                            <a:latin typeface="Lucida Sans Typewriter" panose="020B0509030504030204" pitchFamily="49" charset="0"/>
                            <a:ea typeface="Calibri" panose="020F0502020204030204" pitchFamily="34" charset="0"/>
                            <a:cs typeface="Courier New" panose="02070309020205020404" pitchFamily="49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042721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9C7D6573-63EE-B716-31FB-9E9F5D8A0B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2919124"/>
                  </p:ext>
                </p:extLst>
              </p:nvPr>
            </p:nvGraphicFramePr>
            <p:xfrm>
              <a:off x="1953501" y="3752099"/>
              <a:ext cx="796925" cy="62211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3954730494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3545544683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9020842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6463136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452979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9C7D6573-63EE-B716-31FB-9E9F5D8A0B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2919124"/>
                  </p:ext>
                </p:extLst>
              </p:nvPr>
            </p:nvGraphicFramePr>
            <p:xfrm>
              <a:off x="1953501" y="3752099"/>
              <a:ext cx="796925" cy="62211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3954730494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3545544683"/>
                        </a:ext>
                      </a:extLst>
                    </a:gridCol>
                  </a:tblGrid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515" t="-2128" r="-106061" b="-1489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1515" t="-2128" r="-6061" b="-1489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90208427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64631360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452979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6C5E0465-9B5A-9B7B-D030-B79D9C8522C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1181295"/>
                  </p:ext>
                </p:extLst>
              </p:nvPr>
            </p:nvGraphicFramePr>
            <p:xfrm>
              <a:off x="3919631" y="3743518"/>
              <a:ext cx="1368425" cy="96323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71497630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2904530049"/>
                        </a:ext>
                      </a:extLst>
                    </a:gridCol>
                    <a:gridCol w="571500">
                      <a:extLst>
                        <a:ext uri="{9D8B030D-6E8A-4147-A177-3AD203B41FA5}">
                          <a16:colId xmlns:a16="http://schemas.microsoft.com/office/drawing/2014/main" val="103453245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7149032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8444592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9109914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3861843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779219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6C5E0465-9B5A-9B7B-D030-B79D9C8522C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1181295"/>
                  </p:ext>
                </p:extLst>
              </p:nvPr>
            </p:nvGraphicFramePr>
            <p:xfrm>
              <a:off x="3919631" y="3743518"/>
              <a:ext cx="1368425" cy="96323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71497630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2904530049"/>
                        </a:ext>
                      </a:extLst>
                    </a:gridCol>
                    <a:gridCol w="571500">
                      <a:extLst>
                        <a:ext uri="{9D8B030D-6E8A-4147-A177-3AD203B41FA5}">
                          <a16:colId xmlns:a16="http://schemas.microsoft.com/office/drawing/2014/main" val="103453245"/>
                        </a:ext>
                      </a:extLst>
                    </a:gridCol>
                  </a:tblGrid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l="-1515" t="-2174" r="-248485" b="-27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l="-101515" t="-2174" r="-148485" b="-27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l="-141489" t="-2174" r="-4255" b="-2760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1490329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84445927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91099142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38618431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779219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E99F532B-A4FC-D6EC-360B-53CFF16909A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6898433"/>
                  </p:ext>
                </p:extLst>
              </p:nvPr>
            </p:nvGraphicFramePr>
            <p:xfrm>
              <a:off x="6186984" y="3743518"/>
              <a:ext cx="1368425" cy="96323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737797011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1282649316"/>
                        </a:ext>
                      </a:extLst>
                    </a:gridCol>
                    <a:gridCol w="571500">
                      <a:extLst>
                        <a:ext uri="{9D8B030D-6E8A-4147-A177-3AD203B41FA5}">
                          <a16:colId xmlns:a16="http://schemas.microsoft.com/office/drawing/2014/main" val="165127851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2936782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580561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9384533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4270010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4959195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E99F532B-A4FC-D6EC-360B-53CFF16909A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6898433"/>
                  </p:ext>
                </p:extLst>
              </p:nvPr>
            </p:nvGraphicFramePr>
            <p:xfrm>
              <a:off x="6186984" y="3743518"/>
              <a:ext cx="1368425" cy="96323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737797011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1282649316"/>
                        </a:ext>
                      </a:extLst>
                    </a:gridCol>
                    <a:gridCol w="571500">
                      <a:extLst>
                        <a:ext uri="{9D8B030D-6E8A-4147-A177-3AD203B41FA5}">
                          <a16:colId xmlns:a16="http://schemas.microsoft.com/office/drawing/2014/main" val="165127851"/>
                        </a:ext>
                      </a:extLst>
                    </a:gridCol>
                  </a:tblGrid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6"/>
                          <a:stretch>
                            <a:fillRect l="-1515" t="-2174" r="-248485" b="-27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6"/>
                          <a:stretch>
                            <a:fillRect l="-101515" t="-2174" r="-148485" b="-27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6"/>
                          <a:stretch>
                            <a:fillRect l="-141489" t="-2174" r="-4255" b="-2760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29367829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75805611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93845331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4270010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1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4959195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3CDE796-7458-F133-18DF-844CE040BF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8109657"/>
                  </p:ext>
                </p:extLst>
              </p:nvPr>
            </p:nvGraphicFramePr>
            <p:xfrm>
              <a:off x="8386998" y="3743518"/>
              <a:ext cx="1368425" cy="96323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1135663257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378798002"/>
                        </a:ext>
                      </a:extLst>
                    </a:gridCol>
                    <a:gridCol w="571500">
                      <a:extLst>
                        <a:ext uri="{9D8B030D-6E8A-4147-A177-3AD203B41FA5}">
                          <a16:colId xmlns:a16="http://schemas.microsoft.com/office/drawing/2014/main" val="20347670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⊕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970194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5644573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9083958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094917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4868907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3CDE796-7458-F133-18DF-844CE040BF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8109657"/>
                  </p:ext>
                </p:extLst>
              </p:nvPr>
            </p:nvGraphicFramePr>
            <p:xfrm>
              <a:off x="8386998" y="3743518"/>
              <a:ext cx="1368425" cy="96323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1135663257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378798002"/>
                        </a:ext>
                      </a:extLst>
                    </a:gridCol>
                    <a:gridCol w="571500">
                      <a:extLst>
                        <a:ext uri="{9D8B030D-6E8A-4147-A177-3AD203B41FA5}">
                          <a16:colId xmlns:a16="http://schemas.microsoft.com/office/drawing/2014/main" val="203476709"/>
                        </a:ext>
                      </a:extLst>
                    </a:gridCol>
                  </a:tblGrid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7"/>
                          <a:stretch>
                            <a:fillRect l="-1515" t="-2174" r="-248485" b="-27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7"/>
                          <a:stretch>
                            <a:fillRect l="-101515" t="-2174" r="-148485" b="-27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7"/>
                          <a:stretch>
                            <a:fillRect l="-141489" t="-2174" r="-4255" b="-2760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89701947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56445739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90839582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0949172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486890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7C18523-B2A1-7A11-3062-09720B0C0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176239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12B7EE4-2BB7-C500-0747-8D6B921E2CEE}"/>
                  </a:ext>
                </a:extLst>
              </p:cNvPr>
              <p:cNvSpPr txBox="1"/>
              <p:nvPr/>
            </p:nvSpPr>
            <p:spPr>
              <a:xfrm>
                <a:off x="2247332" y="1901589"/>
                <a:ext cx="287969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𝑐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𝑐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12B7EE4-2BB7-C500-0747-8D6B921E2C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7332" y="1901589"/>
                <a:ext cx="2879699" cy="646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37A3EF38-F935-536B-F4B5-1C959713A139}"/>
              </a:ext>
            </a:extLst>
          </p:cNvPr>
          <p:cNvSpPr txBox="1"/>
          <p:nvPr/>
        </p:nvSpPr>
        <p:spPr>
          <a:xfrm>
            <a:off x="2295573" y="1405721"/>
            <a:ext cx="13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association: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9800E1-0876-CD36-A7FF-1A3E83E5FBBC}"/>
              </a:ext>
            </a:extLst>
          </p:cNvPr>
          <p:cNvSpPr txBox="1"/>
          <p:nvPr/>
        </p:nvSpPr>
        <p:spPr>
          <a:xfrm>
            <a:off x="7588630" y="1405721"/>
            <a:ext cx="1511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commutation: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FFAB5E0-41D7-77C4-10EB-B637B404C723}"/>
                  </a:ext>
                </a:extLst>
              </p:cNvPr>
              <p:cNvSpPr txBox="1"/>
              <p:nvPr/>
            </p:nvSpPr>
            <p:spPr>
              <a:xfrm>
                <a:off x="7518130" y="1901589"/>
                <a:ext cx="165250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FFAB5E0-41D7-77C4-10EB-B637B404C7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8130" y="1901589"/>
                <a:ext cx="1652504" cy="6463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80942AD-7B9F-939C-35A9-F07303C581BF}"/>
                  </a:ext>
                </a:extLst>
              </p:cNvPr>
              <p:cNvSpPr txBox="1"/>
              <p:nvPr/>
            </p:nvSpPr>
            <p:spPr>
              <a:xfrm>
                <a:off x="2247332" y="3773607"/>
                <a:ext cx="315105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i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)∙(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80942AD-7B9F-939C-35A9-F07303C581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7332" y="3773607"/>
                <a:ext cx="3151055" cy="646331"/>
              </a:xfrm>
              <a:prstGeom prst="rect">
                <a:avLst/>
              </a:prstGeom>
              <a:blipFill>
                <a:blip r:embed="rId5"/>
                <a:stretch>
                  <a:fillRect b="-75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88A6F2E2-EB45-F246-B69F-50E409F231D0}"/>
              </a:ext>
            </a:extLst>
          </p:cNvPr>
          <p:cNvSpPr txBox="1"/>
          <p:nvPr/>
        </p:nvSpPr>
        <p:spPr>
          <a:xfrm>
            <a:off x="2295573" y="3277739"/>
            <a:ext cx="1336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distribution: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A62CAE-7EAB-BF2E-06FC-52829663A8C5}"/>
              </a:ext>
            </a:extLst>
          </p:cNvPr>
          <p:cNvSpPr txBox="1"/>
          <p:nvPr/>
        </p:nvSpPr>
        <p:spPr>
          <a:xfrm>
            <a:off x="7588630" y="3277739"/>
            <a:ext cx="1291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 Morgan: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BC39F61-5155-1472-8C17-CE2DB8C1D02B}"/>
                  </a:ext>
                </a:extLst>
              </p:cNvPr>
              <p:cNvSpPr txBox="1"/>
              <p:nvPr/>
            </p:nvSpPr>
            <p:spPr>
              <a:xfrm>
                <a:off x="7518130" y="3773607"/>
                <a:ext cx="1917768" cy="6679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BC39F61-5155-1472-8C17-CE2DB8C1D0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8130" y="3773607"/>
                <a:ext cx="1917768" cy="66794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EE95288-4BC2-5E14-3434-4C9E3F0FF765}"/>
                  </a:ext>
                </a:extLst>
              </p:cNvPr>
              <p:cNvSpPr txBox="1"/>
              <p:nvPr/>
            </p:nvSpPr>
            <p:spPr>
              <a:xfrm>
                <a:off x="5490949" y="5318921"/>
                <a:ext cx="113601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EE95288-4BC2-5E14-3434-4C9E3F0FF7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0949" y="5318921"/>
                <a:ext cx="1136017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0A9FA38C-9B3C-EF6A-4C34-834A29E2D3A9}"/>
              </a:ext>
            </a:extLst>
          </p:cNvPr>
          <p:cNvSpPr txBox="1"/>
          <p:nvPr/>
        </p:nvSpPr>
        <p:spPr>
          <a:xfrm>
            <a:off x="5243712" y="494958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double negation: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24B77194-E269-A151-1CDD-248702326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60589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BF512BD6-51BE-A243-383D-1138E573DD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79106025"/>
                  </p:ext>
                </p:extLst>
              </p:nvPr>
            </p:nvGraphicFramePr>
            <p:xfrm>
              <a:off x="2741375" y="2766429"/>
              <a:ext cx="1368425" cy="79267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3220415264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65257036"/>
                        </a:ext>
                      </a:extLst>
                    </a:gridCol>
                    <a:gridCol w="571500">
                      <a:extLst>
                        <a:ext uri="{9D8B030D-6E8A-4147-A177-3AD203B41FA5}">
                          <a16:colId xmlns:a16="http://schemas.microsoft.com/office/drawing/2014/main" val="1236049613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878428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0646477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4514748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-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5880877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BF512BD6-51BE-A243-383D-1138E573DD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79106025"/>
                  </p:ext>
                </p:extLst>
              </p:nvPr>
            </p:nvGraphicFramePr>
            <p:xfrm>
              <a:off x="2741375" y="2766429"/>
              <a:ext cx="1368425" cy="79267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3220415264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65257036"/>
                        </a:ext>
                      </a:extLst>
                    </a:gridCol>
                    <a:gridCol w="571500">
                      <a:extLst>
                        <a:ext uri="{9D8B030D-6E8A-4147-A177-3AD203B41FA5}">
                          <a16:colId xmlns:a16="http://schemas.microsoft.com/office/drawing/2014/main" val="1236049613"/>
                        </a:ext>
                      </a:extLst>
                    </a:gridCol>
                  </a:tblGrid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515" t="-2174" r="-248485" b="-2152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1515" t="-2174" r="-148485" b="-2152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41489" t="-2174" r="-4255" b="-2152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87842802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06464778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45147480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-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5880877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5C730643-B731-FBE7-B506-ED0E90F5CB3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6883654"/>
                  </p:ext>
                </p:extLst>
              </p:nvPr>
            </p:nvGraphicFramePr>
            <p:xfrm>
              <a:off x="7841089" y="2766429"/>
              <a:ext cx="1368425" cy="96323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2948407487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2440215723"/>
                        </a:ext>
                      </a:extLst>
                    </a:gridCol>
                    <a:gridCol w="571500">
                      <a:extLst>
                        <a:ext uri="{9D8B030D-6E8A-4147-A177-3AD203B41FA5}">
                          <a16:colId xmlns:a16="http://schemas.microsoft.com/office/drawing/2014/main" val="185998892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sz="1100">
                                    <a:effectLst/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3217316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7847618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739666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6988659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X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9919605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5C730643-B731-FBE7-B506-ED0E90F5CB3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6883654"/>
                  </p:ext>
                </p:extLst>
              </p:nvPr>
            </p:nvGraphicFramePr>
            <p:xfrm>
              <a:off x="7841089" y="2766429"/>
              <a:ext cx="1368425" cy="96323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6875">
                      <a:extLst>
                        <a:ext uri="{9D8B030D-6E8A-4147-A177-3AD203B41FA5}">
                          <a16:colId xmlns:a16="http://schemas.microsoft.com/office/drawing/2014/main" val="2948407487"/>
                        </a:ext>
                      </a:extLst>
                    </a:gridCol>
                    <a:gridCol w="400050">
                      <a:extLst>
                        <a:ext uri="{9D8B030D-6E8A-4147-A177-3AD203B41FA5}">
                          <a16:colId xmlns:a16="http://schemas.microsoft.com/office/drawing/2014/main" val="2440215723"/>
                        </a:ext>
                      </a:extLst>
                    </a:gridCol>
                    <a:gridCol w="571500">
                      <a:extLst>
                        <a:ext uri="{9D8B030D-6E8A-4147-A177-3AD203B41FA5}">
                          <a16:colId xmlns:a16="http://schemas.microsoft.com/office/drawing/2014/main" val="1859988929"/>
                        </a:ext>
                      </a:extLst>
                    </a:gridCol>
                  </a:tblGrid>
                  <a:tr h="2809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538" t="-2174" r="-252308" b="-27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00000" t="-2174" r="-148485" b="-27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40426" t="-2174" r="-4255" b="-2760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3217316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78476186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739666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69886591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X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991960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6C5845D5-1622-DB43-F8C6-A36F5FAFEDE7}"/>
              </a:ext>
            </a:extLst>
          </p:cNvPr>
          <p:cNvSpPr txBox="1"/>
          <p:nvPr/>
        </p:nvSpPr>
        <p:spPr>
          <a:xfrm>
            <a:off x="2623343" y="2192741"/>
            <a:ext cx="1752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input don’t care: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C8A783-5E5D-7B21-EA1D-5069763BC4A2}"/>
              </a:ext>
            </a:extLst>
          </p:cNvPr>
          <p:cNvSpPr txBox="1"/>
          <p:nvPr/>
        </p:nvSpPr>
        <p:spPr>
          <a:xfrm>
            <a:off x="7729880" y="2192741"/>
            <a:ext cx="1893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output don’t care: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048376-06DB-804A-044B-224F167AD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221944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</TotalTime>
  <Words>2596</Words>
  <Application>Microsoft Office PowerPoint</Application>
  <PresentationFormat>Widescreen</PresentationFormat>
  <Paragraphs>661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Aptos</vt:lpstr>
      <vt:lpstr>Arial</vt:lpstr>
      <vt:lpstr>Calibri</vt:lpstr>
      <vt:lpstr>Calibri Light</vt:lpstr>
      <vt:lpstr>Cambria Math</vt:lpstr>
      <vt:lpstr>Lucida Sans Typewriter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95</cp:revision>
  <dcterms:created xsi:type="dcterms:W3CDTF">2024-02-04T01:35:06Z</dcterms:created>
  <dcterms:modified xsi:type="dcterms:W3CDTF">2026-03-25T15:21:00Z</dcterms:modified>
</cp:coreProperties>
</file>