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15" r:id="rId2"/>
    <p:sldId id="333" r:id="rId3"/>
    <p:sldId id="334" r:id="rId4"/>
    <p:sldId id="256" r:id="rId5"/>
    <p:sldId id="261" r:id="rId6"/>
    <p:sldId id="257" r:id="rId7"/>
    <p:sldId id="316" r:id="rId8"/>
    <p:sldId id="317" r:id="rId9"/>
    <p:sldId id="335" r:id="rId10"/>
    <p:sldId id="259" r:id="rId11"/>
    <p:sldId id="266" r:id="rId12"/>
    <p:sldId id="264" r:id="rId13"/>
    <p:sldId id="265" r:id="rId14"/>
    <p:sldId id="318" r:id="rId15"/>
    <p:sldId id="319" r:id="rId16"/>
    <p:sldId id="320" r:id="rId17"/>
    <p:sldId id="263" r:id="rId18"/>
    <p:sldId id="321" r:id="rId19"/>
    <p:sldId id="322" r:id="rId20"/>
    <p:sldId id="323" r:id="rId21"/>
    <p:sldId id="324" r:id="rId22"/>
    <p:sldId id="325" r:id="rId23"/>
    <p:sldId id="326" r:id="rId24"/>
    <p:sldId id="327" r:id="rId25"/>
    <p:sldId id="328" r:id="rId26"/>
    <p:sldId id="329" r:id="rId27"/>
    <p:sldId id="330" r:id="rId28"/>
    <p:sldId id="269" r:id="rId29"/>
    <p:sldId id="267" r:id="rId30"/>
    <p:sldId id="331" r:id="rId31"/>
    <p:sldId id="258" r:id="rId32"/>
    <p:sldId id="33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5" autoAdjust="0"/>
    <p:restoredTop sz="86429" autoAdjust="0"/>
  </p:normalViewPr>
  <p:slideViewPr>
    <p:cSldViewPr snapToGrid="0">
      <p:cViewPr varScale="1">
        <p:scale>
          <a:sx n="56" d="100"/>
          <a:sy n="56" d="100"/>
        </p:scale>
        <p:origin x="249" y="261"/>
      </p:cViewPr>
      <p:guideLst/>
    </p:cSldViewPr>
  </p:slideViewPr>
  <p:outlineViewPr>
    <p:cViewPr>
      <p:scale>
        <a:sx n="33" d="100"/>
        <a:sy n="33" d="100"/>
      </p:scale>
      <p:origin x="0" y="-281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8F75FB-AFCB-4395-B022-9D56E4B496C7}" type="datetimeFigureOut">
              <a:rPr lang="en-US" smtClean="0"/>
              <a:t>3/25/2026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96C1B6-D2A1-43B8-A0C4-ABCFD4F09DA9}" type="slidenum">
              <a:rPr lang="en-US" smtClean="0"/>
              <a:t>‹#›</a:t>
            </a:fld>
            <a:endParaRPr lang="en-US"/>
          </a:p>
        </p:txBody>
      </p:sp>
    </p:spTree>
    <p:extLst>
      <p:ext uri="{BB962C8B-B14F-4D97-AF65-F5344CB8AC3E}">
        <p14:creationId xmlns:p14="http://schemas.microsoft.com/office/powerpoint/2010/main" val="3990544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3AD946-7F80-466C-9756-0D9D0C4EF55F}" type="slidenum">
              <a:rPr lang="en-US" smtClean="0"/>
              <a:t>1</a:t>
            </a:fld>
            <a:endParaRPr lang="en-US"/>
          </a:p>
        </p:txBody>
      </p:sp>
    </p:spTree>
    <p:extLst>
      <p:ext uri="{BB962C8B-B14F-4D97-AF65-F5344CB8AC3E}">
        <p14:creationId xmlns:p14="http://schemas.microsoft.com/office/powerpoint/2010/main" val="593993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function in a C program keeps its local</a:t>
            </a:r>
            <a:r>
              <a:rPr lang="en-US" baseline="0" dirty="0"/>
              <a:t> data on the stack. </a:t>
            </a:r>
            <a:r>
              <a:rPr lang="en-US" dirty="0"/>
              <a:t>The program stack typically grows down.  The stack pointer gives the address of the top of the stack.</a:t>
            </a:r>
          </a:p>
        </p:txBody>
      </p:sp>
      <p:sp>
        <p:nvSpPr>
          <p:cNvPr id="4" name="Slide Number Placeholder 3"/>
          <p:cNvSpPr>
            <a:spLocks noGrp="1"/>
          </p:cNvSpPr>
          <p:nvPr>
            <p:ph type="sldNum" sz="quarter" idx="5"/>
          </p:nvPr>
        </p:nvSpPr>
        <p:spPr/>
        <p:txBody>
          <a:bodyPr/>
          <a:lstStyle/>
          <a:p>
            <a:fld id="{5696C1B6-D2A1-43B8-A0C4-ABCFD4F09DA9}" type="slidenum">
              <a:rPr lang="en-US" smtClean="0"/>
              <a:t>10</a:t>
            </a:fld>
            <a:endParaRPr lang="en-US"/>
          </a:p>
        </p:txBody>
      </p:sp>
    </p:spTree>
    <p:extLst>
      <p:ext uri="{BB962C8B-B14F-4D97-AF65-F5344CB8AC3E}">
        <p14:creationId xmlns:p14="http://schemas.microsoft.com/office/powerpoint/2010/main" val="2150226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heap provides storage</a:t>
            </a:r>
            <a:r>
              <a:rPr lang="en-US" baseline="0" dirty="0"/>
              <a:t> that does not go away when a function exits.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11</a:t>
            </a:fld>
            <a:endParaRPr lang="en-US"/>
          </a:p>
        </p:txBody>
      </p:sp>
    </p:spTree>
    <p:extLst>
      <p:ext uri="{BB962C8B-B14F-4D97-AF65-F5344CB8AC3E}">
        <p14:creationId xmlns:p14="http://schemas.microsoft.com/office/powerpoint/2010/main" val="1281919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example, </a:t>
            </a:r>
            <a:r>
              <a:rPr lang="en-US" baseline="0" dirty="0" err="1"/>
              <a:t>iblock</a:t>
            </a:r>
            <a:r>
              <a:rPr lang="en-US" baseline="0" dirty="0"/>
              <a:t> and </a:t>
            </a:r>
            <a:r>
              <a:rPr lang="en-US" baseline="0" dirty="0" err="1"/>
              <a:t>jblock</a:t>
            </a:r>
            <a:r>
              <a:rPr lang="en-US" baseline="0" dirty="0"/>
              <a:t> have both been allocated on the heap. </a:t>
            </a:r>
            <a:r>
              <a:rPr lang="en-US" baseline="0" dirty="0" err="1"/>
              <a:t>iblock</a:t>
            </a:r>
            <a:r>
              <a:rPr lang="en-US" baseline="0" dirty="0"/>
              <a:t> has size N1 bytes while </a:t>
            </a:r>
            <a:r>
              <a:rPr lang="en-US" baseline="0" dirty="0" err="1"/>
              <a:t>jblock</a:t>
            </a:r>
            <a:r>
              <a:rPr lang="en-US" baseline="0" dirty="0"/>
              <a:t> has size N2 bytes.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12</a:t>
            </a:fld>
            <a:endParaRPr lang="en-US"/>
          </a:p>
        </p:txBody>
      </p:sp>
    </p:spTree>
    <p:extLst>
      <p:ext uri="{BB962C8B-B14F-4D97-AF65-F5344CB8AC3E}">
        <p14:creationId xmlns:p14="http://schemas.microsoft.com/office/powerpoint/2010/main" val="3893319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t>
            </a:r>
            <a:r>
              <a:rPr lang="en-US" dirty="0" err="1"/>
              <a:t>iblock</a:t>
            </a:r>
            <a:r>
              <a:rPr lang="en-US" dirty="0"/>
              <a:t> is deallocated, </a:t>
            </a:r>
            <a:r>
              <a:rPr lang="en-US" dirty="0" err="1"/>
              <a:t>jblock</a:t>
            </a:r>
            <a:r>
              <a:rPr lang="en-US" dirty="0"/>
              <a:t> remains at</a:t>
            </a:r>
            <a:r>
              <a:rPr lang="en-US" baseline="0" dirty="0"/>
              <a:t> its location in the heap.  The memory that formerly held </a:t>
            </a:r>
            <a:r>
              <a:rPr lang="en-US" baseline="0" dirty="0" err="1"/>
              <a:t>iblock</a:t>
            </a:r>
            <a:r>
              <a:rPr lang="en-US" baseline="0" dirty="0"/>
              <a:t> can be reused for another allocation.</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13</a:t>
            </a:fld>
            <a:endParaRPr lang="en-US"/>
          </a:p>
        </p:txBody>
      </p:sp>
    </p:spTree>
    <p:extLst>
      <p:ext uri="{BB962C8B-B14F-4D97-AF65-F5344CB8AC3E}">
        <p14:creationId xmlns:p14="http://schemas.microsoft.com/office/powerpoint/2010/main" val="2067878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 provides</a:t>
            </a:r>
            <a:r>
              <a:rPr lang="en-US" baseline="0" dirty="0"/>
              <a:t> several data types: char, short, unsigned, int, long, double.</a:t>
            </a:r>
          </a:p>
          <a:p>
            <a:endParaRPr lang="en-US" baseline="0" dirty="0"/>
          </a:p>
          <a:p>
            <a:r>
              <a:rPr lang="en-US" baseline="0" dirty="0"/>
              <a:t>Constants can be given using #define</a:t>
            </a:r>
          </a:p>
          <a:p>
            <a:endParaRPr lang="en-US" baseline="0" dirty="0"/>
          </a:p>
          <a:p>
            <a:r>
              <a:rPr lang="en-US" baseline="0" dirty="0"/>
              <a:t>A record contains several data values.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14</a:t>
            </a:fld>
            <a:endParaRPr lang="en-US"/>
          </a:p>
        </p:txBody>
      </p:sp>
    </p:spTree>
    <p:extLst>
      <p:ext uri="{BB962C8B-B14F-4D97-AF65-F5344CB8AC3E}">
        <p14:creationId xmlns:p14="http://schemas.microsoft.com/office/powerpoint/2010/main" val="3854811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t>
            </a:r>
            <a:r>
              <a:rPr lang="en-US" baseline="0" dirty="0"/>
              <a:t> expression describes one or more operations on variable values: plus, left shift, less than, assignment of a sum.</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15</a:t>
            </a:fld>
            <a:endParaRPr lang="en-US"/>
          </a:p>
        </p:txBody>
      </p:sp>
    </p:spTree>
    <p:extLst>
      <p:ext uri="{BB962C8B-B14F-4D97-AF65-F5344CB8AC3E}">
        <p14:creationId xmlns:p14="http://schemas.microsoft.com/office/powerpoint/2010/main" val="3458726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addargs</a:t>
            </a:r>
            <a:r>
              <a:rPr lang="en-US" dirty="0"/>
              <a:t>() function returns</a:t>
            </a:r>
            <a:r>
              <a:rPr lang="en-US" baseline="0" dirty="0"/>
              <a:t> the sum of its two arguments a and b.</a:t>
            </a:r>
          </a:p>
          <a:p>
            <a:endParaRPr lang="en-US" baseline="0" dirty="0"/>
          </a:p>
          <a:p>
            <a:r>
              <a:rPr lang="en-US" baseline="0" dirty="0"/>
              <a:t>The </a:t>
            </a:r>
            <a:r>
              <a:rPr lang="en-US" baseline="0" dirty="0" err="1"/>
              <a:t>somefun</a:t>
            </a:r>
            <a:r>
              <a:rPr lang="en-US" baseline="0" dirty="0"/>
              <a:t>() argument defines two variables val1 and val2. It calls </a:t>
            </a:r>
            <a:r>
              <a:rPr lang="en-US" baseline="0" dirty="0" err="1"/>
              <a:t>addargs</a:t>
            </a:r>
            <a:r>
              <a:rPr lang="en-US" baseline="0" dirty="0"/>
              <a:t>() twice, each with different arguments.  It the returns the sum of the results of those two calls.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16</a:t>
            </a:fld>
            <a:endParaRPr lang="en-US"/>
          </a:p>
        </p:txBody>
      </p:sp>
    </p:spTree>
    <p:extLst>
      <p:ext uri="{BB962C8B-B14F-4D97-AF65-F5344CB8AC3E}">
        <p14:creationId xmlns:p14="http://schemas.microsoft.com/office/powerpoint/2010/main" val="10576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recursive function</a:t>
            </a:r>
            <a:r>
              <a:rPr lang="en-US" baseline="0" dirty="0"/>
              <a:t> can call itself.  A factorial is a classic example of an arithmetic function that can be implemented with a recursive function.</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17</a:t>
            </a:fld>
            <a:endParaRPr lang="en-US"/>
          </a:p>
        </p:txBody>
      </p:sp>
    </p:spTree>
    <p:extLst>
      <p:ext uri="{BB962C8B-B14F-4D97-AF65-F5344CB8AC3E}">
        <p14:creationId xmlns:p14="http://schemas.microsoft.com/office/powerpoint/2010/main" val="4261324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 main() function</a:t>
            </a:r>
            <a:r>
              <a:rPr lang="en-US" baseline="0" dirty="0"/>
              <a:t> is called when the program is started. When main() finishes it returns to the operating system.</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18</a:t>
            </a:fld>
            <a:endParaRPr lang="en-US"/>
          </a:p>
        </p:txBody>
      </p:sp>
    </p:spTree>
    <p:extLst>
      <p:ext uri="{BB962C8B-B14F-4D97-AF65-F5344CB8AC3E}">
        <p14:creationId xmlns:p14="http://schemas.microsoft.com/office/powerpoint/2010/main" val="2410714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code uses an if</a:t>
            </a:r>
            <a:r>
              <a:rPr lang="en-US" baseline="0" dirty="0"/>
              <a:t>-then-else statement to decide which value to assign to c, then uses </a:t>
            </a:r>
            <a:r>
              <a:rPr lang="en-US" baseline="0" dirty="0" err="1"/>
              <a:t>printf</a:t>
            </a:r>
            <a:r>
              <a:rPr lang="en-US" baseline="0" dirty="0"/>
              <a:t>() to print that value.</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19</a:t>
            </a:fld>
            <a:endParaRPr lang="en-US"/>
          </a:p>
        </p:txBody>
      </p:sp>
    </p:spTree>
    <p:extLst>
      <p:ext uri="{BB962C8B-B14F-4D97-AF65-F5344CB8AC3E}">
        <p14:creationId xmlns:p14="http://schemas.microsoft.com/office/powerpoint/2010/main" val="3701500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Code an algorithm in a programming language.</a:t>
            </a:r>
          </a:p>
          <a:p>
            <a:r>
              <a:rPr lang="en-US" dirty="0"/>
              <a:t>Compile the code into an executable program.</a:t>
            </a:r>
          </a:p>
          <a:p>
            <a:r>
              <a:rPr lang="en-US" dirty="0"/>
              <a:t>Debug the program.</a:t>
            </a:r>
          </a:p>
          <a:p>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a:t>
            </a:fld>
            <a:endParaRPr lang="en-US"/>
          </a:p>
        </p:txBody>
      </p:sp>
    </p:spTree>
    <p:extLst>
      <p:ext uri="{BB962C8B-B14F-4D97-AF65-F5344CB8AC3E}">
        <p14:creationId xmlns:p14="http://schemas.microsoft.com/office/powerpoint/2010/main" val="2203413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t>
            </a:r>
            <a:r>
              <a:rPr lang="en-US" baseline="0" dirty="0"/>
              <a:t> element in a C array is accessed using the expression contained in square brackets [].</a:t>
            </a:r>
          </a:p>
        </p:txBody>
      </p:sp>
      <p:sp>
        <p:nvSpPr>
          <p:cNvPr id="4" name="Slide Number Placeholder 3"/>
          <p:cNvSpPr>
            <a:spLocks noGrp="1"/>
          </p:cNvSpPr>
          <p:nvPr>
            <p:ph type="sldNum" sz="quarter" idx="5"/>
          </p:nvPr>
        </p:nvSpPr>
        <p:spPr/>
        <p:txBody>
          <a:bodyPr/>
          <a:lstStyle/>
          <a:p>
            <a:fld id="{5696C1B6-D2A1-43B8-A0C4-ABCFD4F09DA9}" type="slidenum">
              <a:rPr lang="en-US" smtClean="0"/>
              <a:t>20</a:t>
            </a:fld>
            <a:endParaRPr lang="en-US"/>
          </a:p>
        </p:txBody>
      </p:sp>
    </p:spTree>
    <p:extLst>
      <p:ext uri="{BB962C8B-B14F-4D97-AF65-F5344CB8AC3E}">
        <p14:creationId xmlns:p14="http://schemas.microsoft.com/office/powerpoint/2010/main" val="28106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for loop can</a:t>
            </a:r>
            <a:r>
              <a:rPr lang="en-US" baseline="0" dirty="0"/>
              <a:t> iterate through a loop body.  The for loop header includes three clauses: initialization, loop test, loop update.</a:t>
            </a:r>
          </a:p>
          <a:p>
            <a:endParaRPr lang="en-US" baseline="0" dirty="0"/>
          </a:p>
          <a:p>
            <a:r>
              <a:rPr lang="en-US" baseline="0" dirty="0"/>
              <a:t>A for loop in C is defined using a while loop.</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21</a:t>
            </a:fld>
            <a:endParaRPr lang="en-US"/>
          </a:p>
        </p:txBody>
      </p:sp>
    </p:spTree>
    <p:extLst>
      <p:ext uri="{BB962C8B-B14F-4D97-AF65-F5344CB8AC3E}">
        <p14:creationId xmlns:p14="http://schemas.microsoft.com/office/powerpoint/2010/main" val="42208064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Loops can be nested to perform more complex operations.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22</a:t>
            </a:fld>
            <a:endParaRPr lang="en-US"/>
          </a:p>
        </p:txBody>
      </p:sp>
    </p:spTree>
    <p:extLst>
      <p:ext uri="{BB962C8B-B14F-4D97-AF65-F5344CB8AC3E}">
        <p14:creationId xmlns:p14="http://schemas.microsoft.com/office/powerpoint/2010/main" val="3472461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pointer</a:t>
            </a:r>
            <a:r>
              <a:rPr lang="en-US" baseline="0" dirty="0"/>
              <a:t> variable holds an address into memory.</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23</a:t>
            </a:fld>
            <a:endParaRPr lang="en-US"/>
          </a:p>
        </p:txBody>
      </p:sp>
    </p:spTree>
    <p:extLst>
      <p:ext uri="{BB962C8B-B14F-4D97-AF65-F5344CB8AC3E}">
        <p14:creationId xmlns:p14="http://schemas.microsoft.com/office/powerpoint/2010/main" val="38886326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Accessing</a:t>
            </a:r>
            <a:r>
              <a:rPr lang="en-US" baseline="0" dirty="0"/>
              <a:t> a pointer whose value is not a valid address will cause erroneous operations to be performed.</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24</a:t>
            </a:fld>
            <a:endParaRPr lang="en-US"/>
          </a:p>
        </p:txBody>
      </p:sp>
    </p:spTree>
    <p:extLst>
      <p:ext uri="{BB962C8B-B14F-4D97-AF65-F5344CB8AC3E}">
        <p14:creationId xmlns:p14="http://schemas.microsoft.com/office/powerpoint/2010/main" val="2692398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Dynamic memory can</a:t>
            </a:r>
            <a:r>
              <a:rPr lang="en-US" baseline="0" dirty="0"/>
              <a:t> be allocated on the heap malloc() and deallocated using free().</a:t>
            </a:r>
          </a:p>
        </p:txBody>
      </p:sp>
      <p:sp>
        <p:nvSpPr>
          <p:cNvPr id="4" name="Slide Number Placeholder 3"/>
          <p:cNvSpPr>
            <a:spLocks noGrp="1"/>
          </p:cNvSpPr>
          <p:nvPr>
            <p:ph type="sldNum" sz="quarter" idx="5"/>
          </p:nvPr>
        </p:nvSpPr>
        <p:spPr/>
        <p:txBody>
          <a:bodyPr/>
          <a:lstStyle/>
          <a:p>
            <a:fld id="{5696C1B6-D2A1-43B8-A0C4-ABCFD4F09DA9}" type="slidenum">
              <a:rPr lang="en-US" smtClean="0"/>
              <a:t>25</a:t>
            </a:fld>
            <a:endParaRPr lang="en-US"/>
          </a:p>
        </p:txBody>
      </p:sp>
    </p:spTree>
    <p:extLst>
      <p:ext uri="{BB962C8B-B14F-4D97-AF65-F5344CB8AC3E}">
        <p14:creationId xmlns:p14="http://schemas.microsoft.com/office/powerpoint/2010/main" val="4056822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character variable holds the value of a single variable</a:t>
            </a:r>
            <a:r>
              <a:rPr lang="en-US" baseline="0" dirty="0"/>
              <a:t> such as ‘e’.</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26</a:t>
            </a:fld>
            <a:endParaRPr lang="en-US"/>
          </a:p>
        </p:txBody>
      </p:sp>
    </p:spTree>
    <p:extLst>
      <p:ext uri="{BB962C8B-B14F-4D97-AF65-F5344CB8AC3E}">
        <p14:creationId xmlns:p14="http://schemas.microsoft.com/office/powerpoint/2010/main" val="25302948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Strings in C can be represented as arrays of chars.</a:t>
            </a:r>
            <a:r>
              <a:rPr lang="en-US" baseline="0" dirty="0"/>
              <a:t>  This loop compares the values of two strings.  If they differ at any character position, then the strings are not equal.</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27</a:t>
            </a:fld>
            <a:endParaRPr lang="en-US"/>
          </a:p>
        </p:txBody>
      </p:sp>
    </p:spTree>
    <p:extLst>
      <p:ext uri="{BB962C8B-B14F-4D97-AF65-F5344CB8AC3E}">
        <p14:creationId xmlns:p14="http://schemas.microsoft.com/office/powerpoint/2010/main" val="11039885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simple sorting</a:t>
            </a:r>
            <a:r>
              <a:rPr lang="en-US" baseline="0" dirty="0"/>
              <a:t> function can swap values to sort an array of integers.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28</a:t>
            </a:fld>
            <a:endParaRPr lang="en-US"/>
          </a:p>
        </p:txBody>
      </p:sp>
    </p:spTree>
    <p:extLst>
      <p:ext uri="{BB962C8B-B14F-4D97-AF65-F5344CB8AC3E}">
        <p14:creationId xmlns:p14="http://schemas.microsoft.com/office/powerpoint/2010/main" val="413228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sorting function</a:t>
            </a:r>
            <a:r>
              <a:rPr lang="en-US" baseline="0" dirty="0"/>
              <a:t> needs a temp value to hold one value during the swap.</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29</a:t>
            </a:fld>
            <a:endParaRPr lang="en-US"/>
          </a:p>
        </p:txBody>
      </p:sp>
    </p:spTree>
    <p:extLst>
      <p:ext uri="{BB962C8B-B14F-4D97-AF65-F5344CB8AC3E}">
        <p14:creationId xmlns:p14="http://schemas.microsoft.com/office/powerpoint/2010/main" val="3221285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Data types define how data is interpreted:</a:t>
            </a:r>
          </a:p>
          <a:p>
            <a:r>
              <a:rPr lang="en-US" dirty="0"/>
              <a:t>* Numbers.</a:t>
            </a:r>
          </a:p>
          <a:p>
            <a:r>
              <a:rPr lang="en-US" dirty="0"/>
              <a:t>* Characters and strings.</a:t>
            </a:r>
          </a:p>
          <a:p>
            <a:r>
              <a:rPr lang="en-US" dirty="0"/>
              <a:t>* Logical values.</a:t>
            </a:r>
          </a:p>
          <a:p>
            <a:endParaRPr lang="en-US" dirty="0"/>
          </a:p>
          <a:p>
            <a:pPr marL="0" indent="0">
              <a:buNone/>
            </a:pPr>
            <a:r>
              <a:rPr lang="en-US" dirty="0"/>
              <a:t>Numbers:</a:t>
            </a:r>
          </a:p>
          <a:p>
            <a:r>
              <a:rPr lang="en-US" dirty="0"/>
              <a:t>* Integers.</a:t>
            </a:r>
          </a:p>
          <a:p>
            <a:r>
              <a:rPr lang="en-US" dirty="0"/>
              <a:t>* Floating-point.</a:t>
            </a:r>
          </a:p>
          <a:p>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3</a:t>
            </a:fld>
            <a:endParaRPr lang="en-US"/>
          </a:p>
        </p:txBody>
      </p:sp>
    </p:spTree>
    <p:extLst>
      <p:ext uri="{BB962C8B-B14F-4D97-AF65-F5344CB8AC3E}">
        <p14:creationId xmlns:p14="http://schemas.microsoft.com/office/powerpoint/2010/main" val="5431726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rewrite</a:t>
            </a:r>
            <a:r>
              <a:rPr lang="en-US" baseline="0" dirty="0"/>
              <a:t> the sorting function to operate on double floating point values.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30</a:t>
            </a:fld>
            <a:endParaRPr lang="en-US"/>
          </a:p>
        </p:txBody>
      </p:sp>
    </p:spTree>
    <p:extLst>
      <p:ext uri="{BB962C8B-B14F-4D97-AF65-F5344CB8AC3E}">
        <p14:creationId xmlns:p14="http://schemas.microsoft.com/office/powerpoint/2010/main" val="3465858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a:t>
            </a:r>
            <a:r>
              <a:rPr lang="en-US" baseline="0" dirty="0"/>
              <a:t> development proceeds through several stages.  The program is first designed.  Initial code is written, compiled, loaded into the computer, and executed.  If its outputs are correct, program development is done.  If the program does not execute correctly, the code/compile/load/execute/test loop is performed again.</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31</a:t>
            </a:fld>
            <a:endParaRPr lang="en-US"/>
          </a:p>
        </p:txBody>
      </p:sp>
    </p:spTree>
    <p:extLst>
      <p:ext uri="{BB962C8B-B14F-4D97-AF65-F5344CB8AC3E}">
        <p14:creationId xmlns:p14="http://schemas.microsoft.com/office/powerpoint/2010/main" val="1186187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shows the use of a debugger in developing a program.  The debugger allows us to set a breakpoint</a:t>
            </a:r>
            <a:r>
              <a:rPr lang="en-US" baseline="0" dirty="0"/>
              <a:t> in the program, then examine variable values at that stage in the </a:t>
            </a:r>
            <a:r>
              <a:rPr lang="en-US" baseline="0"/>
              <a:t>program’s execution.</a:t>
            </a:r>
            <a:endParaRPr lang="en-US"/>
          </a:p>
        </p:txBody>
      </p:sp>
      <p:sp>
        <p:nvSpPr>
          <p:cNvPr id="4" name="Slide Number Placeholder 3"/>
          <p:cNvSpPr>
            <a:spLocks noGrp="1"/>
          </p:cNvSpPr>
          <p:nvPr>
            <p:ph type="sldNum" sz="quarter" idx="5"/>
          </p:nvPr>
        </p:nvSpPr>
        <p:spPr/>
        <p:txBody>
          <a:bodyPr/>
          <a:lstStyle/>
          <a:p>
            <a:fld id="{5696C1B6-D2A1-43B8-A0C4-ABCFD4F09DA9}" type="slidenum">
              <a:rPr lang="en-US" smtClean="0"/>
              <a:t>32</a:t>
            </a:fld>
            <a:endParaRPr lang="en-US"/>
          </a:p>
        </p:txBody>
      </p:sp>
    </p:spTree>
    <p:extLst>
      <p:ext uri="{BB962C8B-B14F-4D97-AF65-F5344CB8AC3E}">
        <p14:creationId xmlns:p14="http://schemas.microsoft.com/office/powerpoint/2010/main" val="1532281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integer number line extends in both</a:t>
            </a:r>
            <a:r>
              <a:rPr lang="en-US" baseline="0" dirty="0"/>
              <a:t> directions from 0.</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4</a:t>
            </a:fld>
            <a:endParaRPr lang="en-US"/>
          </a:p>
        </p:txBody>
      </p:sp>
    </p:spTree>
    <p:extLst>
      <p:ext uri="{BB962C8B-B14F-4D97-AF65-F5344CB8AC3E}">
        <p14:creationId xmlns:p14="http://schemas.microsoft.com/office/powerpoint/2010/main" val="1106293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Unsigned</a:t>
            </a:r>
            <a:r>
              <a:rPr lang="en-US" baseline="0" dirty="0"/>
              <a:t> numbers are on the positive side of the number line starting at 0.</a:t>
            </a:r>
          </a:p>
          <a:p>
            <a:endParaRPr lang="en-US" baseline="0" dirty="0"/>
          </a:p>
          <a:p>
            <a:r>
              <a:rPr lang="en-US" baseline="0" dirty="0"/>
              <a:t>A signed-magnitude number can describe a symmetric range of numbers around 0.</a:t>
            </a:r>
          </a:p>
          <a:p>
            <a:endParaRPr lang="en-US" baseline="0" dirty="0"/>
          </a:p>
          <a:p>
            <a:r>
              <a:rPr lang="en-US" baseline="0" dirty="0"/>
              <a:t>A two’s complement number can describe a slightly larger range than does a signed-magnitude number including an extra negative value.</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5</a:t>
            </a:fld>
            <a:endParaRPr lang="en-US"/>
          </a:p>
        </p:txBody>
      </p:sp>
    </p:spTree>
    <p:extLst>
      <p:ext uri="{BB962C8B-B14F-4D97-AF65-F5344CB8AC3E}">
        <p14:creationId xmlns:p14="http://schemas.microsoft.com/office/powerpoint/2010/main" val="3896347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Floating-point</a:t>
            </a:r>
            <a:r>
              <a:rPr lang="en-US" baseline="0" dirty="0"/>
              <a:t> numbers are described by a mantissa and exponent. </a:t>
            </a:r>
          </a:p>
          <a:p>
            <a:endParaRPr lang="en-US" baseline="0" dirty="0"/>
          </a:p>
          <a:p>
            <a:r>
              <a:rPr lang="en-US" baseline="0" dirty="0"/>
              <a:t>The exponent describes a number line with the different powers represented.</a:t>
            </a:r>
          </a:p>
          <a:p>
            <a:endParaRPr lang="en-US" baseline="0" dirty="0"/>
          </a:p>
          <a:p>
            <a:r>
              <a:rPr lang="en-US" baseline="0" dirty="0"/>
              <a:t>The mantissa describes a number line within a given range of the exponent number line.</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6</a:t>
            </a:fld>
            <a:endParaRPr lang="en-US"/>
          </a:p>
        </p:txBody>
      </p:sp>
    </p:spTree>
    <p:extLst>
      <p:ext uri="{BB962C8B-B14F-4D97-AF65-F5344CB8AC3E}">
        <p14:creationId xmlns:p14="http://schemas.microsoft.com/office/powerpoint/2010/main" val="2348246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Bits and words can be used to represent different</a:t>
            </a:r>
            <a:r>
              <a:rPr lang="en-US" baseline="0" dirty="0"/>
              <a:t> types of data: integers, floating point, character, string, enumerated types.</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7</a:t>
            </a:fld>
            <a:endParaRPr lang="en-US"/>
          </a:p>
        </p:txBody>
      </p:sp>
    </p:spTree>
    <p:extLst>
      <p:ext uri="{BB962C8B-B14F-4D97-AF65-F5344CB8AC3E}">
        <p14:creationId xmlns:p14="http://schemas.microsoft.com/office/powerpoint/2010/main" val="2075100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scope</a:t>
            </a:r>
            <a:r>
              <a:rPr lang="en-US" baseline="0" dirty="0"/>
              <a:t> in a program describes a region in which names can be defined.  A scope in C is denoted by { }.</a:t>
            </a:r>
          </a:p>
          <a:p>
            <a:endParaRPr lang="en-US" baseline="0" dirty="0"/>
          </a:p>
          <a:p>
            <a:r>
              <a:rPr lang="en-US" baseline="0" dirty="0"/>
              <a:t>The example shows C code with an outer scope that includes an inner scope.</a:t>
            </a:r>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8</a:t>
            </a:fld>
            <a:endParaRPr lang="en-US"/>
          </a:p>
        </p:txBody>
      </p:sp>
    </p:spTree>
    <p:extLst>
      <p:ext uri="{BB962C8B-B14F-4D97-AF65-F5344CB8AC3E}">
        <p14:creationId xmlns:p14="http://schemas.microsoft.com/office/powerpoint/2010/main" val="3958519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Global variables are visible to the entire program.</a:t>
            </a:r>
          </a:p>
          <a:p>
            <a:pPr marL="0" indent="0">
              <a:buNone/>
            </a:pPr>
            <a:endParaRPr lang="en-US" dirty="0"/>
          </a:p>
          <a:p>
            <a:pPr marL="0" indent="0">
              <a:buNone/>
            </a:pPr>
            <a:r>
              <a:rPr lang="en-US" dirty="0"/>
              <a:t>Stack variables are allocated at function entry and deallocated at function exit.</a:t>
            </a:r>
          </a:p>
          <a:p>
            <a:pPr marL="0" indent="0">
              <a:buNone/>
            </a:pPr>
            <a:endParaRPr lang="en-US" dirty="0"/>
          </a:p>
          <a:p>
            <a:pPr marL="0" indent="0">
              <a:buNone/>
            </a:pPr>
            <a:r>
              <a:rPr lang="en-US" dirty="0"/>
              <a:t>Heap variables are allocated and deallocated as-needed.</a:t>
            </a:r>
          </a:p>
          <a:p>
            <a:endParaRPr lang="en-US" dirty="0"/>
          </a:p>
        </p:txBody>
      </p:sp>
      <p:sp>
        <p:nvSpPr>
          <p:cNvPr id="4" name="Slide Number Placeholder 3"/>
          <p:cNvSpPr>
            <a:spLocks noGrp="1"/>
          </p:cNvSpPr>
          <p:nvPr>
            <p:ph type="sldNum" sz="quarter" idx="5"/>
          </p:nvPr>
        </p:nvSpPr>
        <p:spPr/>
        <p:txBody>
          <a:bodyPr/>
          <a:lstStyle/>
          <a:p>
            <a:fld id="{5696C1B6-D2A1-43B8-A0C4-ABCFD4F09DA9}" type="slidenum">
              <a:rPr lang="en-US" smtClean="0"/>
              <a:t>9</a:t>
            </a:fld>
            <a:endParaRPr lang="en-US"/>
          </a:p>
        </p:txBody>
      </p:sp>
    </p:spTree>
    <p:extLst>
      <p:ext uri="{BB962C8B-B14F-4D97-AF65-F5344CB8AC3E}">
        <p14:creationId xmlns:p14="http://schemas.microsoft.com/office/powerpoint/2010/main" val="2851381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D2F83-752E-44EF-2136-FF7E5C665A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7C6E09-4846-4DF1-57E5-D23F3D5470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862D7D6-5424-9A85-81E2-F58A3C36FDFA}"/>
              </a:ext>
            </a:extLst>
          </p:cNvPr>
          <p:cNvSpPr>
            <a:spLocks noGrp="1"/>
          </p:cNvSpPr>
          <p:nvPr>
            <p:ph type="dt" sz="half" idx="10"/>
          </p:nvPr>
        </p:nvSpPr>
        <p:spPr/>
        <p:txBody>
          <a:bodyPr/>
          <a:lstStyle/>
          <a:p>
            <a:fld id="{EB494466-0AA5-4767-9BD8-65AD6CB7B5D8}" type="datetime1">
              <a:rPr lang="en-US" smtClean="0"/>
              <a:t>3/25/2026</a:t>
            </a:fld>
            <a:endParaRPr lang="en-US"/>
          </a:p>
        </p:txBody>
      </p:sp>
      <p:sp>
        <p:nvSpPr>
          <p:cNvPr id="5" name="Footer Placeholder 4">
            <a:extLst>
              <a:ext uri="{FF2B5EF4-FFF2-40B4-BE49-F238E27FC236}">
                <a16:creationId xmlns:a16="http://schemas.microsoft.com/office/drawing/2014/main" id="{DDE1C624-77F3-04BC-9DE3-41EE5D377CA5}"/>
              </a:ext>
            </a:extLst>
          </p:cNvPr>
          <p:cNvSpPr>
            <a:spLocks noGrp="1"/>
          </p:cNvSpPr>
          <p:nvPr>
            <p:ph type="ftr" sz="quarter" idx="11"/>
          </p:nvPr>
        </p:nvSpPr>
        <p:spPr/>
        <p:txBody>
          <a:bodyPr/>
          <a:lstStyle/>
          <a:p>
            <a:r>
              <a:rPr lang="en-US"/>
              <a:t>© 2025 Marilyn Wolf</a:t>
            </a:r>
          </a:p>
        </p:txBody>
      </p:sp>
      <p:sp>
        <p:nvSpPr>
          <p:cNvPr id="6" name="Slide Number Placeholder 5">
            <a:extLst>
              <a:ext uri="{FF2B5EF4-FFF2-40B4-BE49-F238E27FC236}">
                <a16:creationId xmlns:a16="http://schemas.microsoft.com/office/drawing/2014/main" id="{3601A71E-5771-1B5A-A689-F657BE88CED0}"/>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385926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70736-5805-67AA-87A9-37773B72C9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6CE1B7-51EB-43EC-23C9-A2841AD6CF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7EEC85-6972-39A2-D384-A0B1FF844E55}"/>
              </a:ext>
            </a:extLst>
          </p:cNvPr>
          <p:cNvSpPr>
            <a:spLocks noGrp="1"/>
          </p:cNvSpPr>
          <p:nvPr>
            <p:ph type="dt" sz="half" idx="10"/>
          </p:nvPr>
        </p:nvSpPr>
        <p:spPr/>
        <p:txBody>
          <a:bodyPr/>
          <a:lstStyle/>
          <a:p>
            <a:fld id="{52F41FC7-DB9B-464B-B8C4-CE42FE5438DF}" type="datetime1">
              <a:rPr lang="en-US" smtClean="0"/>
              <a:t>3/25/2026</a:t>
            </a:fld>
            <a:endParaRPr lang="en-US"/>
          </a:p>
        </p:txBody>
      </p:sp>
      <p:sp>
        <p:nvSpPr>
          <p:cNvPr id="5" name="Footer Placeholder 4">
            <a:extLst>
              <a:ext uri="{FF2B5EF4-FFF2-40B4-BE49-F238E27FC236}">
                <a16:creationId xmlns:a16="http://schemas.microsoft.com/office/drawing/2014/main" id="{E103D2E2-893B-69BF-C9D7-46F12B777F70}"/>
              </a:ext>
            </a:extLst>
          </p:cNvPr>
          <p:cNvSpPr>
            <a:spLocks noGrp="1"/>
          </p:cNvSpPr>
          <p:nvPr>
            <p:ph type="ftr" sz="quarter" idx="11"/>
          </p:nvPr>
        </p:nvSpPr>
        <p:spPr/>
        <p:txBody>
          <a:bodyPr/>
          <a:lstStyle/>
          <a:p>
            <a:r>
              <a:rPr lang="en-US"/>
              <a:t>© 2025 Marilyn Wolf</a:t>
            </a:r>
          </a:p>
        </p:txBody>
      </p:sp>
      <p:sp>
        <p:nvSpPr>
          <p:cNvPr id="6" name="Slide Number Placeholder 5">
            <a:extLst>
              <a:ext uri="{FF2B5EF4-FFF2-40B4-BE49-F238E27FC236}">
                <a16:creationId xmlns:a16="http://schemas.microsoft.com/office/drawing/2014/main" id="{EF125B38-DDB4-4B0A-BC6B-03E7BDD4BAAF}"/>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2329911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1B8891E-1F39-F2C2-C1BD-494DFBA03D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9A0488-8195-BD28-EA5F-C12206530F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7ADE6E-B623-D1B2-9576-3ADD8749CEB5}"/>
              </a:ext>
            </a:extLst>
          </p:cNvPr>
          <p:cNvSpPr>
            <a:spLocks noGrp="1"/>
          </p:cNvSpPr>
          <p:nvPr>
            <p:ph type="dt" sz="half" idx="10"/>
          </p:nvPr>
        </p:nvSpPr>
        <p:spPr/>
        <p:txBody>
          <a:bodyPr/>
          <a:lstStyle/>
          <a:p>
            <a:fld id="{210B86F0-F818-4702-A3B4-77AD167105BA}" type="datetime1">
              <a:rPr lang="en-US" smtClean="0"/>
              <a:t>3/25/2026</a:t>
            </a:fld>
            <a:endParaRPr lang="en-US"/>
          </a:p>
        </p:txBody>
      </p:sp>
      <p:sp>
        <p:nvSpPr>
          <p:cNvPr id="5" name="Footer Placeholder 4">
            <a:extLst>
              <a:ext uri="{FF2B5EF4-FFF2-40B4-BE49-F238E27FC236}">
                <a16:creationId xmlns:a16="http://schemas.microsoft.com/office/drawing/2014/main" id="{C9BDF5FE-97CC-5E53-4469-45F83C4BE737}"/>
              </a:ext>
            </a:extLst>
          </p:cNvPr>
          <p:cNvSpPr>
            <a:spLocks noGrp="1"/>
          </p:cNvSpPr>
          <p:nvPr>
            <p:ph type="ftr" sz="quarter" idx="11"/>
          </p:nvPr>
        </p:nvSpPr>
        <p:spPr/>
        <p:txBody>
          <a:bodyPr/>
          <a:lstStyle/>
          <a:p>
            <a:r>
              <a:rPr lang="en-US"/>
              <a:t>© 2025 Marilyn Wolf</a:t>
            </a:r>
          </a:p>
        </p:txBody>
      </p:sp>
      <p:sp>
        <p:nvSpPr>
          <p:cNvPr id="6" name="Slide Number Placeholder 5">
            <a:extLst>
              <a:ext uri="{FF2B5EF4-FFF2-40B4-BE49-F238E27FC236}">
                <a16:creationId xmlns:a16="http://schemas.microsoft.com/office/drawing/2014/main" id="{EDC7B65A-F159-5D8A-2539-9D5511094771}"/>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3275477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D8609-CB0C-EE9E-EBBD-E18AB245DB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35D9C7-2835-7CC4-E1FE-0456386C5A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9934E-A64E-8456-E74D-9D3505F84CE5}"/>
              </a:ext>
            </a:extLst>
          </p:cNvPr>
          <p:cNvSpPr>
            <a:spLocks noGrp="1"/>
          </p:cNvSpPr>
          <p:nvPr>
            <p:ph type="dt" sz="half" idx="10"/>
          </p:nvPr>
        </p:nvSpPr>
        <p:spPr/>
        <p:txBody>
          <a:bodyPr/>
          <a:lstStyle/>
          <a:p>
            <a:fld id="{07EA13A5-6E5C-436C-9763-3FA3B9E0FEB4}" type="datetime1">
              <a:rPr lang="en-US" smtClean="0"/>
              <a:t>3/25/2026</a:t>
            </a:fld>
            <a:endParaRPr lang="en-US"/>
          </a:p>
        </p:txBody>
      </p:sp>
      <p:sp>
        <p:nvSpPr>
          <p:cNvPr id="5" name="Footer Placeholder 4">
            <a:extLst>
              <a:ext uri="{FF2B5EF4-FFF2-40B4-BE49-F238E27FC236}">
                <a16:creationId xmlns:a16="http://schemas.microsoft.com/office/drawing/2014/main" id="{5437C9D1-4A9C-2D77-A67B-7F2DF7611FCB}"/>
              </a:ext>
            </a:extLst>
          </p:cNvPr>
          <p:cNvSpPr>
            <a:spLocks noGrp="1"/>
          </p:cNvSpPr>
          <p:nvPr>
            <p:ph type="ftr" sz="quarter" idx="11"/>
          </p:nvPr>
        </p:nvSpPr>
        <p:spPr/>
        <p:txBody>
          <a:bodyPr/>
          <a:lstStyle/>
          <a:p>
            <a:r>
              <a:rPr lang="en-US"/>
              <a:t>© 2025 Marilyn Wolf</a:t>
            </a:r>
          </a:p>
        </p:txBody>
      </p:sp>
      <p:sp>
        <p:nvSpPr>
          <p:cNvPr id="6" name="Slide Number Placeholder 5">
            <a:extLst>
              <a:ext uri="{FF2B5EF4-FFF2-40B4-BE49-F238E27FC236}">
                <a16:creationId xmlns:a16="http://schemas.microsoft.com/office/drawing/2014/main" id="{061ADDFF-163C-303F-E771-756CE95CA16D}"/>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3800974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C1A46-76A8-6146-0C62-EB2216A547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2004FEC-2E35-C788-D203-F378D4483D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F0C76D-6B5A-12EF-4306-14028749E872}"/>
              </a:ext>
            </a:extLst>
          </p:cNvPr>
          <p:cNvSpPr>
            <a:spLocks noGrp="1"/>
          </p:cNvSpPr>
          <p:nvPr>
            <p:ph type="dt" sz="half" idx="10"/>
          </p:nvPr>
        </p:nvSpPr>
        <p:spPr/>
        <p:txBody>
          <a:bodyPr/>
          <a:lstStyle/>
          <a:p>
            <a:fld id="{093D76F7-DC21-4549-98A6-3CBCB445AAEA}" type="datetime1">
              <a:rPr lang="en-US" smtClean="0"/>
              <a:t>3/25/2026</a:t>
            </a:fld>
            <a:endParaRPr lang="en-US"/>
          </a:p>
        </p:txBody>
      </p:sp>
      <p:sp>
        <p:nvSpPr>
          <p:cNvPr id="5" name="Footer Placeholder 4">
            <a:extLst>
              <a:ext uri="{FF2B5EF4-FFF2-40B4-BE49-F238E27FC236}">
                <a16:creationId xmlns:a16="http://schemas.microsoft.com/office/drawing/2014/main" id="{16DFB969-9364-E838-AF31-7A0CE05792A3}"/>
              </a:ext>
            </a:extLst>
          </p:cNvPr>
          <p:cNvSpPr>
            <a:spLocks noGrp="1"/>
          </p:cNvSpPr>
          <p:nvPr>
            <p:ph type="ftr" sz="quarter" idx="11"/>
          </p:nvPr>
        </p:nvSpPr>
        <p:spPr/>
        <p:txBody>
          <a:bodyPr/>
          <a:lstStyle/>
          <a:p>
            <a:r>
              <a:rPr lang="en-US"/>
              <a:t>© 2025 Marilyn Wolf</a:t>
            </a:r>
          </a:p>
        </p:txBody>
      </p:sp>
      <p:sp>
        <p:nvSpPr>
          <p:cNvPr id="6" name="Slide Number Placeholder 5">
            <a:extLst>
              <a:ext uri="{FF2B5EF4-FFF2-40B4-BE49-F238E27FC236}">
                <a16:creationId xmlns:a16="http://schemas.microsoft.com/office/drawing/2014/main" id="{7A714433-65F3-84AF-051E-316E9CE7D8FF}"/>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1873926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3E205-E98A-CA59-0E26-B7CFAD572E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35F76C-E884-0A4F-D4F7-5BA4029A7A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600CF34-38E3-9820-06EF-9D75B39ED9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9DF28D-097A-2815-F78E-07419C417537}"/>
              </a:ext>
            </a:extLst>
          </p:cNvPr>
          <p:cNvSpPr>
            <a:spLocks noGrp="1"/>
          </p:cNvSpPr>
          <p:nvPr>
            <p:ph type="dt" sz="half" idx="10"/>
          </p:nvPr>
        </p:nvSpPr>
        <p:spPr/>
        <p:txBody>
          <a:bodyPr/>
          <a:lstStyle/>
          <a:p>
            <a:fld id="{59463F4F-FC7D-46CF-99D8-1CFAC7705C0D}" type="datetime1">
              <a:rPr lang="en-US" smtClean="0"/>
              <a:t>3/25/2026</a:t>
            </a:fld>
            <a:endParaRPr lang="en-US"/>
          </a:p>
        </p:txBody>
      </p:sp>
      <p:sp>
        <p:nvSpPr>
          <p:cNvPr id="6" name="Footer Placeholder 5">
            <a:extLst>
              <a:ext uri="{FF2B5EF4-FFF2-40B4-BE49-F238E27FC236}">
                <a16:creationId xmlns:a16="http://schemas.microsoft.com/office/drawing/2014/main" id="{F1064AF5-0395-3ADB-9D45-BBEA899825E5}"/>
              </a:ext>
            </a:extLst>
          </p:cNvPr>
          <p:cNvSpPr>
            <a:spLocks noGrp="1"/>
          </p:cNvSpPr>
          <p:nvPr>
            <p:ph type="ftr" sz="quarter" idx="11"/>
          </p:nvPr>
        </p:nvSpPr>
        <p:spPr/>
        <p:txBody>
          <a:bodyPr/>
          <a:lstStyle/>
          <a:p>
            <a:r>
              <a:rPr lang="en-US"/>
              <a:t>© 2025 Marilyn Wolf</a:t>
            </a:r>
          </a:p>
        </p:txBody>
      </p:sp>
      <p:sp>
        <p:nvSpPr>
          <p:cNvPr id="7" name="Slide Number Placeholder 6">
            <a:extLst>
              <a:ext uri="{FF2B5EF4-FFF2-40B4-BE49-F238E27FC236}">
                <a16:creationId xmlns:a16="http://schemas.microsoft.com/office/drawing/2014/main" id="{C27124F7-15BE-2857-4D54-AACB33D5CAFB}"/>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1581140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8D84D-69F8-8FFC-45E8-8650852C3AE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243121E-19CB-ADB5-5795-8437DDB62B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0019DEA-1D91-48EE-1561-CA4CD3FA0B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D44A09-06E2-EB9B-E1C0-327B561313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B0A996-803D-812F-40E1-28B127B9B6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A1BC09C-17AD-6852-B4E2-33F76691D489}"/>
              </a:ext>
            </a:extLst>
          </p:cNvPr>
          <p:cNvSpPr>
            <a:spLocks noGrp="1"/>
          </p:cNvSpPr>
          <p:nvPr>
            <p:ph type="dt" sz="half" idx="10"/>
          </p:nvPr>
        </p:nvSpPr>
        <p:spPr/>
        <p:txBody>
          <a:bodyPr/>
          <a:lstStyle/>
          <a:p>
            <a:fld id="{0D0EFC1A-A22C-47F9-9C98-A5605224D02D}" type="datetime1">
              <a:rPr lang="en-US" smtClean="0"/>
              <a:t>3/25/2026</a:t>
            </a:fld>
            <a:endParaRPr lang="en-US"/>
          </a:p>
        </p:txBody>
      </p:sp>
      <p:sp>
        <p:nvSpPr>
          <p:cNvPr id="8" name="Footer Placeholder 7">
            <a:extLst>
              <a:ext uri="{FF2B5EF4-FFF2-40B4-BE49-F238E27FC236}">
                <a16:creationId xmlns:a16="http://schemas.microsoft.com/office/drawing/2014/main" id="{A6E75517-F7DB-B7C0-1075-383FEDD0ADAF}"/>
              </a:ext>
            </a:extLst>
          </p:cNvPr>
          <p:cNvSpPr>
            <a:spLocks noGrp="1"/>
          </p:cNvSpPr>
          <p:nvPr>
            <p:ph type="ftr" sz="quarter" idx="11"/>
          </p:nvPr>
        </p:nvSpPr>
        <p:spPr/>
        <p:txBody>
          <a:bodyPr/>
          <a:lstStyle/>
          <a:p>
            <a:r>
              <a:rPr lang="en-US"/>
              <a:t>© 2025 Marilyn Wolf</a:t>
            </a:r>
          </a:p>
        </p:txBody>
      </p:sp>
      <p:sp>
        <p:nvSpPr>
          <p:cNvPr id="9" name="Slide Number Placeholder 8">
            <a:extLst>
              <a:ext uri="{FF2B5EF4-FFF2-40B4-BE49-F238E27FC236}">
                <a16:creationId xmlns:a16="http://schemas.microsoft.com/office/drawing/2014/main" id="{69AC6793-13E8-AD10-0A20-217EC08CE2B9}"/>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261742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1CEFE-1010-3F4E-2643-A89F72C46B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6B3ED1-AD09-67EF-A302-722CB2FCF7D1}"/>
              </a:ext>
            </a:extLst>
          </p:cNvPr>
          <p:cNvSpPr>
            <a:spLocks noGrp="1"/>
          </p:cNvSpPr>
          <p:nvPr>
            <p:ph type="dt" sz="half" idx="10"/>
          </p:nvPr>
        </p:nvSpPr>
        <p:spPr/>
        <p:txBody>
          <a:bodyPr/>
          <a:lstStyle/>
          <a:p>
            <a:fld id="{297B98F2-E953-42A9-AD21-C0C82A838685}" type="datetime1">
              <a:rPr lang="en-US" smtClean="0"/>
              <a:t>3/25/2026</a:t>
            </a:fld>
            <a:endParaRPr lang="en-US"/>
          </a:p>
        </p:txBody>
      </p:sp>
      <p:sp>
        <p:nvSpPr>
          <p:cNvPr id="4" name="Footer Placeholder 3">
            <a:extLst>
              <a:ext uri="{FF2B5EF4-FFF2-40B4-BE49-F238E27FC236}">
                <a16:creationId xmlns:a16="http://schemas.microsoft.com/office/drawing/2014/main" id="{1E102A15-8DA8-768D-74E8-855022F9F6A1}"/>
              </a:ext>
            </a:extLst>
          </p:cNvPr>
          <p:cNvSpPr>
            <a:spLocks noGrp="1"/>
          </p:cNvSpPr>
          <p:nvPr>
            <p:ph type="ftr" sz="quarter" idx="11"/>
          </p:nvPr>
        </p:nvSpPr>
        <p:spPr/>
        <p:txBody>
          <a:bodyPr/>
          <a:lstStyle/>
          <a:p>
            <a:r>
              <a:rPr lang="en-US"/>
              <a:t>© 2025 Marilyn Wolf</a:t>
            </a:r>
          </a:p>
        </p:txBody>
      </p:sp>
      <p:sp>
        <p:nvSpPr>
          <p:cNvPr id="5" name="Slide Number Placeholder 4">
            <a:extLst>
              <a:ext uri="{FF2B5EF4-FFF2-40B4-BE49-F238E27FC236}">
                <a16:creationId xmlns:a16="http://schemas.microsoft.com/office/drawing/2014/main" id="{8DEE22E3-E960-E551-9FEB-1564B9B21B47}"/>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1577153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113BDF-6493-C677-684E-13C60FB77D89}"/>
              </a:ext>
            </a:extLst>
          </p:cNvPr>
          <p:cNvSpPr>
            <a:spLocks noGrp="1"/>
          </p:cNvSpPr>
          <p:nvPr>
            <p:ph type="dt" sz="half" idx="10"/>
          </p:nvPr>
        </p:nvSpPr>
        <p:spPr/>
        <p:txBody>
          <a:bodyPr/>
          <a:lstStyle/>
          <a:p>
            <a:fld id="{31E5F1B5-D28C-432D-9937-0F8B66E90D4F}" type="datetime1">
              <a:rPr lang="en-US" smtClean="0"/>
              <a:t>3/25/2026</a:t>
            </a:fld>
            <a:endParaRPr lang="en-US"/>
          </a:p>
        </p:txBody>
      </p:sp>
      <p:sp>
        <p:nvSpPr>
          <p:cNvPr id="3" name="Footer Placeholder 2">
            <a:extLst>
              <a:ext uri="{FF2B5EF4-FFF2-40B4-BE49-F238E27FC236}">
                <a16:creationId xmlns:a16="http://schemas.microsoft.com/office/drawing/2014/main" id="{A6276579-6542-A6CB-067B-D533E15768FD}"/>
              </a:ext>
            </a:extLst>
          </p:cNvPr>
          <p:cNvSpPr>
            <a:spLocks noGrp="1"/>
          </p:cNvSpPr>
          <p:nvPr>
            <p:ph type="ftr" sz="quarter" idx="11"/>
          </p:nvPr>
        </p:nvSpPr>
        <p:spPr/>
        <p:txBody>
          <a:bodyPr/>
          <a:lstStyle/>
          <a:p>
            <a:r>
              <a:rPr lang="en-US"/>
              <a:t>© 2025 Marilyn Wolf</a:t>
            </a:r>
          </a:p>
        </p:txBody>
      </p:sp>
      <p:sp>
        <p:nvSpPr>
          <p:cNvPr id="4" name="Slide Number Placeholder 3">
            <a:extLst>
              <a:ext uri="{FF2B5EF4-FFF2-40B4-BE49-F238E27FC236}">
                <a16:creationId xmlns:a16="http://schemas.microsoft.com/office/drawing/2014/main" id="{7EAF4750-92B5-9CCF-58D2-0E025DD67A77}"/>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211450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2DE63-7863-28B4-1EB1-A85C63E70F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DD073C-30A9-830F-04DF-0AB9C04F91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D3B8FE-12FC-400C-B56C-20B911C20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094443-4FB8-88F0-574D-8FC657DD4673}"/>
              </a:ext>
            </a:extLst>
          </p:cNvPr>
          <p:cNvSpPr>
            <a:spLocks noGrp="1"/>
          </p:cNvSpPr>
          <p:nvPr>
            <p:ph type="dt" sz="half" idx="10"/>
          </p:nvPr>
        </p:nvSpPr>
        <p:spPr/>
        <p:txBody>
          <a:bodyPr/>
          <a:lstStyle/>
          <a:p>
            <a:fld id="{18CDB35D-90E8-4D74-8C7C-748925850369}" type="datetime1">
              <a:rPr lang="en-US" smtClean="0"/>
              <a:t>3/25/2026</a:t>
            </a:fld>
            <a:endParaRPr lang="en-US"/>
          </a:p>
        </p:txBody>
      </p:sp>
      <p:sp>
        <p:nvSpPr>
          <p:cNvPr id="6" name="Footer Placeholder 5">
            <a:extLst>
              <a:ext uri="{FF2B5EF4-FFF2-40B4-BE49-F238E27FC236}">
                <a16:creationId xmlns:a16="http://schemas.microsoft.com/office/drawing/2014/main" id="{56F262AF-664A-A228-47FB-97282F0493CB}"/>
              </a:ext>
            </a:extLst>
          </p:cNvPr>
          <p:cNvSpPr>
            <a:spLocks noGrp="1"/>
          </p:cNvSpPr>
          <p:nvPr>
            <p:ph type="ftr" sz="quarter" idx="11"/>
          </p:nvPr>
        </p:nvSpPr>
        <p:spPr/>
        <p:txBody>
          <a:bodyPr/>
          <a:lstStyle/>
          <a:p>
            <a:r>
              <a:rPr lang="en-US"/>
              <a:t>© 2025 Marilyn Wolf</a:t>
            </a:r>
          </a:p>
        </p:txBody>
      </p:sp>
      <p:sp>
        <p:nvSpPr>
          <p:cNvPr id="7" name="Slide Number Placeholder 6">
            <a:extLst>
              <a:ext uri="{FF2B5EF4-FFF2-40B4-BE49-F238E27FC236}">
                <a16:creationId xmlns:a16="http://schemas.microsoft.com/office/drawing/2014/main" id="{9F8A47EF-0F30-02F3-244C-A13E71466A4C}"/>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1379674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4AAEE-7DA8-1CB7-4E18-8CF2D63EDC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4A6AA1-D0F4-522B-1B31-917DDDB5BA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52F92C-5B33-78DD-F8F3-BCD87DC63D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66A833-87C8-ED4E-41E7-3B6EB151A549}"/>
              </a:ext>
            </a:extLst>
          </p:cNvPr>
          <p:cNvSpPr>
            <a:spLocks noGrp="1"/>
          </p:cNvSpPr>
          <p:nvPr>
            <p:ph type="dt" sz="half" idx="10"/>
          </p:nvPr>
        </p:nvSpPr>
        <p:spPr/>
        <p:txBody>
          <a:bodyPr/>
          <a:lstStyle/>
          <a:p>
            <a:fld id="{E961486F-334E-4F64-BEE0-9B676674C75E}" type="datetime1">
              <a:rPr lang="en-US" smtClean="0"/>
              <a:t>3/25/2026</a:t>
            </a:fld>
            <a:endParaRPr lang="en-US"/>
          </a:p>
        </p:txBody>
      </p:sp>
      <p:sp>
        <p:nvSpPr>
          <p:cNvPr id="6" name="Footer Placeholder 5">
            <a:extLst>
              <a:ext uri="{FF2B5EF4-FFF2-40B4-BE49-F238E27FC236}">
                <a16:creationId xmlns:a16="http://schemas.microsoft.com/office/drawing/2014/main" id="{D33E751D-BE56-2F36-DDCB-646654FED21A}"/>
              </a:ext>
            </a:extLst>
          </p:cNvPr>
          <p:cNvSpPr>
            <a:spLocks noGrp="1"/>
          </p:cNvSpPr>
          <p:nvPr>
            <p:ph type="ftr" sz="quarter" idx="11"/>
          </p:nvPr>
        </p:nvSpPr>
        <p:spPr/>
        <p:txBody>
          <a:bodyPr/>
          <a:lstStyle/>
          <a:p>
            <a:r>
              <a:rPr lang="en-US"/>
              <a:t>© 2025 Marilyn Wolf</a:t>
            </a:r>
          </a:p>
        </p:txBody>
      </p:sp>
      <p:sp>
        <p:nvSpPr>
          <p:cNvPr id="7" name="Slide Number Placeholder 6">
            <a:extLst>
              <a:ext uri="{FF2B5EF4-FFF2-40B4-BE49-F238E27FC236}">
                <a16:creationId xmlns:a16="http://schemas.microsoft.com/office/drawing/2014/main" id="{5D16CB77-AB00-2C0C-62A4-DDCEB6157224}"/>
              </a:ext>
            </a:extLst>
          </p:cNvPr>
          <p:cNvSpPr>
            <a:spLocks noGrp="1"/>
          </p:cNvSpPr>
          <p:nvPr>
            <p:ph type="sldNum" sz="quarter" idx="12"/>
          </p:nvPr>
        </p:nvSpPr>
        <p:spPr/>
        <p:txBody>
          <a:bodyPr/>
          <a:lstStyle/>
          <a:p>
            <a:fld id="{C1244956-4734-430F-898E-F6BC81F29E40}" type="slidenum">
              <a:rPr lang="en-US" smtClean="0"/>
              <a:t>‹#›</a:t>
            </a:fld>
            <a:endParaRPr lang="en-US"/>
          </a:p>
        </p:txBody>
      </p:sp>
    </p:spTree>
    <p:extLst>
      <p:ext uri="{BB962C8B-B14F-4D97-AF65-F5344CB8AC3E}">
        <p14:creationId xmlns:p14="http://schemas.microsoft.com/office/powerpoint/2010/main" val="2685730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BF8EDB-AF04-2FEE-4855-968D9A7171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1A4E0C-D8FB-FFEC-38BD-68F670C8DB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E72F53-44AE-0B8A-1C64-C46C94FAC1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207CA9-1A55-4E35-8920-C6DD6C60E7F1}" type="datetime1">
              <a:rPr lang="en-US" smtClean="0"/>
              <a:t>3/25/2026</a:t>
            </a:fld>
            <a:endParaRPr lang="en-US"/>
          </a:p>
        </p:txBody>
      </p:sp>
      <p:sp>
        <p:nvSpPr>
          <p:cNvPr id="5" name="Footer Placeholder 4">
            <a:extLst>
              <a:ext uri="{FF2B5EF4-FFF2-40B4-BE49-F238E27FC236}">
                <a16:creationId xmlns:a16="http://schemas.microsoft.com/office/drawing/2014/main" id="{481CD7F5-DE96-3283-4371-E5BACB071B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2025 Marilyn Wolf</a:t>
            </a:r>
          </a:p>
        </p:txBody>
      </p:sp>
      <p:sp>
        <p:nvSpPr>
          <p:cNvPr id="6" name="Slide Number Placeholder 5">
            <a:extLst>
              <a:ext uri="{FF2B5EF4-FFF2-40B4-BE49-F238E27FC236}">
                <a16:creationId xmlns:a16="http://schemas.microsoft.com/office/drawing/2014/main" id="{FD770462-1632-7383-3A1B-D3F1DCC670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244956-4734-430F-898E-F6BC81F29E40}" type="slidenum">
              <a:rPr lang="en-US" smtClean="0"/>
              <a:t>‹#›</a:t>
            </a:fld>
            <a:endParaRPr lang="en-US"/>
          </a:p>
        </p:txBody>
      </p:sp>
    </p:spTree>
    <p:extLst>
      <p:ext uri="{BB962C8B-B14F-4D97-AF65-F5344CB8AC3E}">
        <p14:creationId xmlns:p14="http://schemas.microsoft.com/office/powerpoint/2010/main" val="2217692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6335213" y="1847850"/>
            <a:ext cx="5381808" cy="4351338"/>
          </a:xfrm>
        </p:spPr>
        <p:txBody>
          <a:bodyPr>
            <a:normAutofit/>
          </a:bodyPr>
          <a:lstStyle/>
          <a:p>
            <a:pPr marL="0" indent="0">
              <a:buNone/>
            </a:pPr>
            <a:r>
              <a:rPr lang="en-US" sz="5800" dirty="0"/>
              <a:t>Programs and Code</a:t>
            </a:r>
            <a:endParaRPr lang="en-US" sz="5800" i="1" dirty="0"/>
          </a:p>
          <a:p>
            <a:pPr marL="0" indent="0">
              <a:buNone/>
            </a:pPr>
            <a:endParaRPr lang="en-US" sz="2400" dirty="0">
              <a:hlinkClick r:id="" action="ppaction://noaction"/>
            </a:endParaRPr>
          </a:p>
          <a:p>
            <a:pPr marL="0" indent="0">
              <a:buNone/>
            </a:pPr>
            <a:r>
              <a:rPr lang="en-US" sz="2400" dirty="0"/>
              <a:t>http://www.marilynwolf.com</a:t>
            </a:r>
          </a:p>
          <a:p>
            <a:pPr marL="0" indent="0">
              <a:buNone/>
            </a:pPr>
            <a:endParaRPr lang="en-US" sz="2400" dirty="0"/>
          </a:p>
          <a:p>
            <a:pPr marL="0" indent="0">
              <a:buNone/>
            </a:pPr>
            <a:r>
              <a:rPr lang="en-US" sz="2400" dirty="0"/>
              <a:t>© 2025 Marilyn Wolf</a:t>
            </a:r>
          </a:p>
        </p:txBody>
      </p:sp>
      <p:sp>
        <p:nvSpPr>
          <p:cNvPr id="2" name="Footer Placeholder 1"/>
          <p:cNvSpPr>
            <a:spLocks noGrp="1"/>
          </p:cNvSpPr>
          <p:nvPr>
            <p:ph type="ftr" sz="quarter" idx="11"/>
          </p:nvPr>
        </p:nvSpPr>
        <p:spPr/>
        <p:txBody>
          <a:bodyPr/>
          <a:lstStyle/>
          <a:p>
            <a:r>
              <a:rPr lang="en-US"/>
              <a:t>© 2025 Marilyn Wolf</a:t>
            </a:r>
            <a:endParaRPr lang="en-US" dirty="0"/>
          </a:p>
        </p:txBody>
      </p:sp>
      <p:pic>
        <p:nvPicPr>
          <p:cNvPr id="5" name="Picture 4">
            <a:extLst>
              <a:ext uri="{FF2B5EF4-FFF2-40B4-BE49-F238E27FC236}">
                <a16:creationId xmlns:a16="http://schemas.microsoft.com/office/drawing/2014/main" id="{0DED22B8-A749-9117-8D64-2C1A0A9F9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24" y="365125"/>
            <a:ext cx="4911852" cy="6044016"/>
          </a:xfrm>
          <a:prstGeom prst="rect">
            <a:avLst/>
          </a:prstGeom>
        </p:spPr>
      </p:pic>
    </p:spTree>
    <p:extLst>
      <p:ext uri="{BB962C8B-B14F-4D97-AF65-F5344CB8AC3E}">
        <p14:creationId xmlns:p14="http://schemas.microsoft.com/office/powerpoint/2010/main" val="2926596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255AA-93B8-0A26-95F2-C16DA134428C}"/>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39337185-F7F6-D099-BDBD-DAE32D59E2C3}"/>
              </a:ext>
            </a:extLst>
          </p:cNvPr>
          <p:cNvSpPr/>
          <p:nvPr/>
        </p:nvSpPr>
        <p:spPr>
          <a:xfrm>
            <a:off x="4905286" y="1629383"/>
            <a:ext cx="2640254" cy="3599234"/>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695060D3-E1D6-2964-052C-E3D13A1E809E}"/>
              </a:ext>
            </a:extLst>
          </p:cNvPr>
          <p:cNvCxnSpPr>
            <a:cxnSpLocks/>
          </p:cNvCxnSpPr>
          <p:nvPr/>
        </p:nvCxnSpPr>
        <p:spPr>
          <a:xfrm>
            <a:off x="4227055" y="4266168"/>
            <a:ext cx="678231" cy="0"/>
          </a:xfrm>
          <a:prstGeom prst="straightConnector1">
            <a:avLst/>
          </a:prstGeom>
          <a:ln w="381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2552D83-AE7F-D25B-FA22-EADFAB8318CD}"/>
              </a:ext>
            </a:extLst>
          </p:cNvPr>
          <p:cNvSpPr txBox="1"/>
          <p:nvPr/>
        </p:nvSpPr>
        <p:spPr>
          <a:xfrm>
            <a:off x="2810705" y="4081501"/>
            <a:ext cx="1416350" cy="369332"/>
          </a:xfrm>
          <a:prstGeom prst="rect">
            <a:avLst/>
          </a:prstGeom>
          <a:noFill/>
        </p:spPr>
        <p:txBody>
          <a:bodyPr wrap="none" rtlCol="0">
            <a:spAutoFit/>
          </a:bodyPr>
          <a:lstStyle/>
          <a:p>
            <a:pPr algn="r"/>
            <a:r>
              <a:rPr lang="en-US" dirty="0"/>
              <a:t>stack pointer</a:t>
            </a:r>
          </a:p>
        </p:txBody>
      </p:sp>
      <p:sp>
        <p:nvSpPr>
          <p:cNvPr id="8" name="Rectangle 7">
            <a:extLst>
              <a:ext uri="{FF2B5EF4-FFF2-40B4-BE49-F238E27FC236}">
                <a16:creationId xmlns:a16="http://schemas.microsoft.com/office/drawing/2014/main" id="{31D2EE24-6956-2504-BD35-0E7A8CBC5777}"/>
              </a:ext>
            </a:extLst>
          </p:cNvPr>
          <p:cNvSpPr/>
          <p:nvPr/>
        </p:nvSpPr>
        <p:spPr>
          <a:xfrm>
            <a:off x="4905286" y="3728935"/>
            <a:ext cx="2640254" cy="721897"/>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function c</a:t>
            </a:r>
          </a:p>
        </p:txBody>
      </p:sp>
      <p:sp>
        <p:nvSpPr>
          <p:cNvPr id="3" name="Arrow: Down 2">
            <a:extLst>
              <a:ext uri="{FF2B5EF4-FFF2-40B4-BE49-F238E27FC236}">
                <a16:creationId xmlns:a16="http://schemas.microsoft.com/office/drawing/2014/main" id="{A520E951-D20D-AE1E-23D4-2D7CD9959754}"/>
              </a:ext>
            </a:extLst>
          </p:cNvPr>
          <p:cNvSpPr/>
          <p:nvPr/>
        </p:nvSpPr>
        <p:spPr>
          <a:xfrm>
            <a:off x="4196519" y="2638190"/>
            <a:ext cx="369651" cy="64851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45D8133-85DB-83CB-A8D6-1A704FB1B36A}"/>
              </a:ext>
            </a:extLst>
          </p:cNvPr>
          <p:cNvSpPr txBox="1"/>
          <p:nvPr/>
        </p:nvSpPr>
        <p:spPr>
          <a:xfrm>
            <a:off x="2814346" y="2691736"/>
            <a:ext cx="1382173" cy="369332"/>
          </a:xfrm>
          <a:prstGeom prst="rect">
            <a:avLst/>
          </a:prstGeom>
          <a:noFill/>
        </p:spPr>
        <p:txBody>
          <a:bodyPr wrap="none" rtlCol="0">
            <a:spAutoFit/>
          </a:bodyPr>
          <a:lstStyle/>
          <a:p>
            <a:pPr algn="r"/>
            <a:r>
              <a:rPr lang="en-US" dirty="0"/>
              <a:t>stack growth</a:t>
            </a:r>
          </a:p>
        </p:txBody>
      </p:sp>
      <p:sp>
        <p:nvSpPr>
          <p:cNvPr id="10" name="Rectangle 9">
            <a:extLst>
              <a:ext uri="{FF2B5EF4-FFF2-40B4-BE49-F238E27FC236}">
                <a16:creationId xmlns:a16="http://schemas.microsoft.com/office/drawing/2014/main" id="{B0F3C2A3-A414-D2F8-B942-4B899B5F4AF0}"/>
              </a:ext>
            </a:extLst>
          </p:cNvPr>
          <p:cNvSpPr/>
          <p:nvPr/>
        </p:nvSpPr>
        <p:spPr>
          <a:xfrm>
            <a:off x="4905286" y="2747921"/>
            <a:ext cx="2640254" cy="1028513"/>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function b</a:t>
            </a:r>
          </a:p>
        </p:txBody>
      </p:sp>
      <p:sp>
        <p:nvSpPr>
          <p:cNvPr id="11" name="Rectangle 10">
            <a:extLst>
              <a:ext uri="{FF2B5EF4-FFF2-40B4-BE49-F238E27FC236}">
                <a16:creationId xmlns:a16="http://schemas.microsoft.com/office/drawing/2014/main" id="{54767001-97ED-3787-BE40-8CB68924BA57}"/>
              </a:ext>
            </a:extLst>
          </p:cNvPr>
          <p:cNvSpPr/>
          <p:nvPr/>
        </p:nvSpPr>
        <p:spPr>
          <a:xfrm>
            <a:off x="4905286" y="2099410"/>
            <a:ext cx="2640254" cy="648511"/>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function a</a:t>
            </a:r>
          </a:p>
        </p:txBody>
      </p:sp>
      <p:sp>
        <p:nvSpPr>
          <p:cNvPr id="2" name="Footer Placeholder 1">
            <a:extLst>
              <a:ext uri="{FF2B5EF4-FFF2-40B4-BE49-F238E27FC236}">
                <a16:creationId xmlns:a16="http://schemas.microsoft.com/office/drawing/2014/main" id="{69878D3E-1036-513A-C8D2-69CAC9F3D457}"/>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647115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49F2AC0-DD77-6E0F-F398-E00CCBB22DF4}"/>
              </a:ext>
            </a:extLst>
          </p:cNvPr>
          <p:cNvSpPr/>
          <p:nvPr/>
        </p:nvSpPr>
        <p:spPr>
          <a:xfrm>
            <a:off x="4473144" y="1241854"/>
            <a:ext cx="2817341" cy="3666868"/>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E6262DEB-1132-D165-A4D0-7EBE0AC86222}"/>
              </a:ext>
            </a:extLst>
          </p:cNvPr>
          <p:cNvSpPr/>
          <p:nvPr/>
        </p:nvSpPr>
        <p:spPr>
          <a:xfrm>
            <a:off x="4473145" y="3929448"/>
            <a:ext cx="2817341" cy="97000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651D0124-A121-69D0-E59A-A8C0C166B6F3}"/>
              </a:ext>
            </a:extLst>
          </p:cNvPr>
          <p:cNvCxnSpPr>
            <a:cxnSpLocks/>
          </p:cNvCxnSpPr>
          <p:nvPr/>
        </p:nvCxnSpPr>
        <p:spPr>
          <a:xfrm>
            <a:off x="7543800" y="3904735"/>
            <a:ext cx="0" cy="994719"/>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1F2E95A3-080C-59CD-7A4D-3AE6231EB12B}"/>
              </a:ext>
            </a:extLst>
          </p:cNvPr>
          <p:cNvSpPr txBox="1"/>
          <p:nvPr/>
        </p:nvSpPr>
        <p:spPr>
          <a:xfrm>
            <a:off x="7821827" y="4229785"/>
            <a:ext cx="1009315" cy="369332"/>
          </a:xfrm>
          <a:prstGeom prst="rect">
            <a:avLst/>
          </a:prstGeom>
          <a:noFill/>
        </p:spPr>
        <p:txBody>
          <a:bodyPr wrap="none" rtlCol="0">
            <a:spAutoFit/>
          </a:bodyPr>
          <a:lstStyle/>
          <a:p>
            <a:r>
              <a:rPr lang="en-US" dirty="0"/>
              <a:t>N1 bytes</a:t>
            </a:r>
          </a:p>
        </p:txBody>
      </p:sp>
      <p:sp>
        <p:nvSpPr>
          <p:cNvPr id="7" name="TextBox 6">
            <a:extLst>
              <a:ext uri="{FF2B5EF4-FFF2-40B4-BE49-F238E27FC236}">
                <a16:creationId xmlns:a16="http://schemas.microsoft.com/office/drawing/2014/main" id="{6FA44E7F-B5E0-8941-9FE4-5B5DBF8BC7A1}"/>
              </a:ext>
            </a:extLst>
          </p:cNvPr>
          <p:cNvSpPr txBox="1"/>
          <p:nvPr/>
        </p:nvSpPr>
        <p:spPr>
          <a:xfrm>
            <a:off x="3070653" y="4229785"/>
            <a:ext cx="736099" cy="369332"/>
          </a:xfrm>
          <a:prstGeom prst="rect">
            <a:avLst/>
          </a:prstGeom>
          <a:noFill/>
        </p:spPr>
        <p:txBody>
          <a:bodyPr wrap="none" rtlCol="0">
            <a:spAutoFit/>
          </a:bodyPr>
          <a:lstStyle/>
          <a:p>
            <a:pPr algn="r"/>
            <a:r>
              <a:rPr lang="en-US" dirty="0" err="1"/>
              <a:t>iblock</a:t>
            </a:r>
            <a:endParaRPr lang="en-US" dirty="0"/>
          </a:p>
        </p:txBody>
      </p:sp>
      <p:cxnSp>
        <p:nvCxnSpPr>
          <p:cNvPr id="9" name="Straight Arrow Connector 8">
            <a:extLst>
              <a:ext uri="{FF2B5EF4-FFF2-40B4-BE49-F238E27FC236}">
                <a16:creationId xmlns:a16="http://schemas.microsoft.com/office/drawing/2014/main" id="{750B7EC2-EEF6-957A-CEC9-55B2AEBA547C}"/>
              </a:ext>
            </a:extLst>
          </p:cNvPr>
          <p:cNvCxnSpPr>
            <a:cxnSpLocks/>
            <a:stCxn id="7" idx="3"/>
            <a:endCxn id="2" idx="1"/>
          </p:cNvCxnSpPr>
          <p:nvPr/>
        </p:nvCxnSpPr>
        <p:spPr>
          <a:xfrm>
            <a:off x="3806752" y="4414451"/>
            <a:ext cx="6663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BEE2BF79-1E0A-9ACD-B96A-9965C752E5CF}"/>
              </a:ext>
            </a:extLst>
          </p:cNvPr>
          <p:cNvSpPr txBox="1"/>
          <p:nvPr/>
        </p:nvSpPr>
        <p:spPr>
          <a:xfrm>
            <a:off x="6518189" y="1241854"/>
            <a:ext cx="654346" cy="369332"/>
          </a:xfrm>
          <a:prstGeom prst="rect">
            <a:avLst/>
          </a:prstGeom>
          <a:noFill/>
        </p:spPr>
        <p:txBody>
          <a:bodyPr wrap="none" rtlCol="0">
            <a:spAutoFit/>
          </a:bodyPr>
          <a:lstStyle/>
          <a:p>
            <a:pPr algn="r"/>
            <a:r>
              <a:rPr lang="en-US" dirty="0"/>
              <a:t>heap</a:t>
            </a:r>
          </a:p>
        </p:txBody>
      </p:sp>
      <p:sp>
        <p:nvSpPr>
          <p:cNvPr id="3" name="Footer Placeholder 2">
            <a:extLst>
              <a:ext uri="{FF2B5EF4-FFF2-40B4-BE49-F238E27FC236}">
                <a16:creationId xmlns:a16="http://schemas.microsoft.com/office/drawing/2014/main" id="{0330E69E-3F33-5DE8-0A7E-668D50F5B033}"/>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142692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49F2AC0-DD77-6E0F-F398-E00CCBB22DF4}"/>
              </a:ext>
            </a:extLst>
          </p:cNvPr>
          <p:cNvSpPr/>
          <p:nvPr/>
        </p:nvSpPr>
        <p:spPr>
          <a:xfrm>
            <a:off x="4473144" y="1241854"/>
            <a:ext cx="2817341" cy="3666868"/>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E6262DEB-1132-D165-A4D0-7EBE0AC86222}"/>
              </a:ext>
            </a:extLst>
          </p:cNvPr>
          <p:cNvSpPr/>
          <p:nvPr/>
        </p:nvSpPr>
        <p:spPr>
          <a:xfrm>
            <a:off x="4473145" y="3929448"/>
            <a:ext cx="2817341" cy="97000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651D0124-A121-69D0-E59A-A8C0C166B6F3}"/>
              </a:ext>
            </a:extLst>
          </p:cNvPr>
          <p:cNvCxnSpPr>
            <a:cxnSpLocks/>
          </p:cNvCxnSpPr>
          <p:nvPr/>
        </p:nvCxnSpPr>
        <p:spPr>
          <a:xfrm>
            <a:off x="7543800" y="3904735"/>
            <a:ext cx="0" cy="994719"/>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1F2E95A3-080C-59CD-7A4D-3AE6231EB12B}"/>
              </a:ext>
            </a:extLst>
          </p:cNvPr>
          <p:cNvSpPr txBox="1"/>
          <p:nvPr/>
        </p:nvSpPr>
        <p:spPr>
          <a:xfrm>
            <a:off x="7821827" y="4229785"/>
            <a:ext cx="1009315" cy="369332"/>
          </a:xfrm>
          <a:prstGeom prst="rect">
            <a:avLst/>
          </a:prstGeom>
          <a:noFill/>
        </p:spPr>
        <p:txBody>
          <a:bodyPr wrap="none" rtlCol="0">
            <a:spAutoFit/>
          </a:bodyPr>
          <a:lstStyle/>
          <a:p>
            <a:r>
              <a:rPr lang="en-US" dirty="0"/>
              <a:t>N1 bytes</a:t>
            </a:r>
          </a:p>
        </p:txBody>
      </p:sp>
      <p:sp>
        <p:nvSpPr>
          <p:cNvPr id="7" name="TextBox 6">
            <a:extLst>
              <a:ext uri="{FF2B5EF4-FFF2-40B4-BE49-F238E27FC236}">
                <a16:creationId xmlns:a16="http://schemas.microsoft.com/office/drawing/2014/main" id="{6FA44E7F-B5E0-8941-9FE4-5B5DBF8BC7A1}"/>
              </a:ext>
            </a:extLst>
          </p:cNvPr>
          <p:cNvSpPr txBox="1"/>
          <p:nvPr/>
        </p:nvSpPr>
        <p:spPr>
          <a:xfrm>
            <a:off x="3070653" y="4229785"/>
            <a:ext cx="736099" cy="369332"/>
          </a:xfrm>
          <a:prstGeom prst="rect">
            <a:avLst/>
          </a:prstGeom>
          <a:noFill/>
        </p:spPr>
        <p:txBody>
          <a:bodyPr wrap="none" rtlCol="0">
            <a:spAutoFit/>
          </a:bodyPr>
          <a:lstStyle/>
          <a:p>
            <a:pPr algn="r"/>
            <a:r>
              <a:rPr lang="en-US" dirty="0" err="1"/>
              <a:t>iblock</a:t>
            </a:r>
            <a:endParaRPr lang="en-US" dirty="0"/>
          </a:p>
        </p:txBody>
      </p:sp>
      <p:cxnSp>
        <p:nvCxnSpPr>
          <p:cNvPr id="9" name="Straight Arrow Connector 8">
            <a:extLst>
              <a:ext uri="{FF2B5EF4-FFF2-40B4-BE49-F238E27FC236}">
                <a16:creationId xmlns:a16="http://schemas.microsoft.com/office/drawing/2014/main" id="{750B7EC2-EEF6-957A-CEC9-55B2AEBA547C}"/>
              </a:ext>
            </a:extLst>
          </p:cNvPr>
          <p:cNvCxnSpPr>
            <a:cxnSpLocks/>
            <a:stCxn id="7" idx="3"/>
            <a:endCxn id="2" idx="1"/>
          </p:cNvCxnSpPr>
          <p:nvPr/>
        </p:nvCxnSpPr>
        <p:spPr>
          <a:xfrm>
            <a:off x="3806752" y="4414451"/>
            <a:ext cx="6663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E93CF372-2F47-E8FC-12D8-CB9BC46B76BC}"/>
              </a:ext>
            </a:extLst>
          </p:cNvPr>
          <p:cNvSpPr/>
          <p:nvPr/>
        </p:nvSpPr>
        <p:spPr>
          <a:xfrm>
            <a:off x="4473145" y="2665971"/>
            <a:ext cx="2817341" cy="127274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A9AF9186-D607-C73E-C8FA-F882B600E4B1}"/>
              </a:ext>
            </a:extLst>
          </p:cNvPr>
          <p:cNvCxnSpPr>
            <a:cxnSpLocks/>
          </p:cNvCxnSpPr>
          <p:nvPr/>
        </p:nvCxnSpPr>
        <p:spPr>
          <a:xfrm>
            <a:off x="7543800" y="2633545"/>
            <a:ext cx="0" cy="1305171"/>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E987B6A6-0C1A-9EA1-0F88-9AE929765F81}"/>
              </a:ext>
            </a:extLst>
          </p:cNvPr>
          <p:cNvSpPr txBox="1"/>
          <p:nvPr/>
        </p:nvSpPr>
        <p:spPr>
          <a:xfrm>
            <a:off x="7821827" y="3117677"/>
            <a:ext cx="1009315" cy="369332"/>
          </a:xfrm>
          <a:prstGeom prst="rect">
            <a:avLst/>
          </a:prstGeom>
          <a:noFill/>
        </p:spPr>
        <p:txBody>
          <a:bodyPr wrap="none" rtlCol="0">
            <a:spAutoFit/>
          </a:bodyPr>
          <a:lstStyle/>
          <a:p>
            <a:r>
              <a:rPr lang="en-US" dirty="0"/>
              <a:t>N2 bytes</a:t>
            </a:r>
          </a:p>
        </p:txBody>
      </p:sp>
      <p:sp>
        <p:nvSpPr>
          <p:cNvPr id="14" name="TextBox 13">
            <a:extLst>
              <a:ext uri="{FF2B5EF4-FFF2-40B4-BE49-F238E27FC236}">
                <a16:creationId xmlns:a16="http://schemas.microsoft.com/office/drawing/2014/main" id="{DB7A0E30-4C42-8472-6BA7-363C4307D64B}"/>
              </a:ext>
            </a:extLst>
          </p:cNvPr>
          <p:cNvSpPr txBox="1"/>
          <p:nvPr/>
        </p:nvSpPr>
        <p:spPr>
          <a:xfrm>
            <a:off x="3070653" y="3117678"/>
            <a:ext cx="736099" cy="369332"/>
          </a:xfrm>
          <a:prstGeom prst="rect">
            <a:avLst/>
          </a:prstGeom>
          <a:noFill/>
        </p:spPr>
        <p:txBody>
          <a:bodyPr wrap="none" rtlCol="0">
            <a:spAutoFit/>
          </a:bodyPr>
          <a:lstStyle/>
          <a:p>
            <a:pPr algn="r"/>
            <a:r>
              <a:rPr lang="en-US" dirty="0" err="1"/>
              <a:t>jblock</a:t>
            </a:r>
            <a:endParaRPr lang="en-US" dirty="0"/>
          </a:p>
        </p:txBody>
      </p:sp>
      <p:cxnSp>
        <p:nvCxnSpPr>
          <p:cNvPr id="15" name="Straight Arrow Connector 14">
            <a:extLst>
              <a:ext uri="{FF2B5EF4-FFF2-40B4-BE49-F238E27FC236}">
                <a16:creationId xmlns:a16="http://schemas.microsoft.com/office/drawing/2014/main" id="{C9A7A2EA-1B79-5376-9FEF-5206D46995D5}"/>
              </a:ext>
            </a:extLst>
          </p:cNvPr>
          <p:cNvCxnSpPr>
            <a:stCxn id="14" idx="3"/>
            <a:endCxn id="11" idx="1"/>
          </p:cNvCxnSpPr>
          <p:nvPr/>
        </p:nvCxnSpPr>
        <p:spPr>
          <a:xfrm>
            <a:off x="3806752" y="3302344"/>
            <a:ext cx="6663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BEE2BF79-1E0A-9ACD-B96A-9965C752E5CF}"/>
              </a:ext>
            </a:extLst>
          </p:cNvPr>
          <p:cNvSpPr txBox="1"/>
          <p:nvPr/>
        </p:nvSpPr>
        <p:spPr>
          <a:xfrm>
            <a:off x="6518189" y="1241854"/>
            <a:ext cx="654346" cy="369332"/>
          </a:xfrm>
          <a:prstGeom prst="rect">
            <a:avLst/>
          </a:prstGeom>
          <a:noFill/>
        </p:spPr>
        <p:txBody>
          <a:bodyPr wrap="none" rtlCol="0">
            <a:spAutoFit/>
          </a:bodyPr>
          <a:lstStyle/>
          <a:p>
            <a:pPr algn="r"/>
            <a:r>
              <a:rPr lang="en-US" dirty="0"/>
              <a:t>heap</a:t>
            </a:r>
          </a:p>
        </p:txBody>
      </p:sp>
      <p:sp>
        <p:nvSpPr>
          <p:cNvPr id="3" name="Footer Placeholder 2">
            <a:extLst>
              <a:ext uri="{FF2B5EF4-FFF2-40B4-BE49-F238E27FC236}">
                <a16:creationId xmlns:a16="http://schemas.microsoft.com/office/drawing/2014/main" id="{29A2AE3E-BA84-9D2D-7946-6794E6BA48AC}"/>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4061874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49F2AC0-DD77-6E0F-F398-E00CCBB22DF4}"/>
              </a:ext>
            </a:extLst>
          </p:cNvPr>
          <p:cNvSpPr/>
          <p:nvPr/>
        </p:nvSpPr>
        <p:spPr>
          <a:xfrm>
            <a:off x="4473144" y="1241854"/>
            <a:ext cx="2817341" cy="3666868"/>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93CF372-2F47-E8FC-12D8-CB9BC46B76BC}"/>
              </a:ext>
            </a:extLst>
          </p:cNvPr>
          <p:cNvSpPr/>
          <p:nvPr/>
        </p:nvSpPr>
        <p:spPr>
          <a:xfrm>
            <a:off x="4473145" y="2665971"/>
            <a:ext cx="2817341" cy="127274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A9AF9186-D607-C73E-C8FA-F882B600E4B1}"/>
              </a:ext>
            </a:extLst>
          </p:cNvPr>
          <p:cNvCxnSpPr>
            <a:cxnSpLocks/>
          </p:cNvCxnSpPr>
          <p:nvPr/>
        </p:nvCxnSpPr>
        <p:spPr>
          <a:xfrm>
            <a:off x="7543800" y="2633545"/>
            <a:ext cx="0" cy="1305171"/>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E987B6A6-0C1A-9EA1-0F88-9AE929765F81}"/>
              </a:ext>
            </a:extLst>
          </p:cNvPr>
          <p:cNvSpPr txBox="1"/>
          <p:nvPr/>
        </p:nvSpPr>
        <p:spPr>
          <a:xfrm>
            <a:off x="7821827" y="3117677"/>
            <a:ext cx="1009315" cy="369332"/>
          </a:xfrm>
          <a:prstGeom prst="rect">
            <a:avLst/>
          </a:prstGeom>
          <a:noFill/>
        </p:spPr>
        <p:txBody>
          <a:bodyPr wrap="none" rtlCol="0">
            <a:spAutoFit/>
          </a:bodyPr>
          <a:lstStyle/>
          <a:p>
            <a:r>
              <a:rPr lang="en-US" dirty="0"/>
              <a:t>N2 bytes</a:t>
            </a:r>
          </a:p>
        </p:txBody>
      </p:sp>
      <p:sp>
        <p:nvSpPr>
          <p:cNvPr id="14" name="TextBox 13">
            <a:extLst>
              <a:ext uri="{FF2B5EF4-FFF2-40B4-BE49-F238E27FC236}">
                <a16:creationId xmlns:a16="http://schemas.microsoft.com/office/drawing/2014/main" id="{DB7A0E30-4C42-8472-6BA7-363C4307D64B}"/>
              </a:ext>
            </a:extLst>
          </p:cNvPr>
          <p:cNvSpPr txBox="1"/>
          <p:nvPr/>
        </p:nvSpPr>
        <p:spPr>
          <a:xfrm>
            <a:off x="3070653" y="3117678"/>
            <a:ext cx="736099" cy="369332"/>
          </a:xfrm>
          <a:prstGeom prst="rect">
            <a:avLst/>
          </a:prstGeom>
          <a:noFill/>
        </p:spPr>
        <p:txBody>
          <a:bodyPr wrap="none" rtlCol="0">
            <a:spAutoFit/>
          </a:bodyPr>
          <a:lstStyle/>
          <a:p>
            <a:pPr algn="r"/>
            <a:r>
              <a:rPr lang="en-US" dirty="0" err="1"/>
              <a:t>jblock</a:t>
            </a:r>
            <a:endParaRPr lang="en-US" dirty="0"/>
          </a:p>
        </p:txBody>
      </p:sp>
      <p:cxnSp>
        <p:nvCxnSpPr>
          <p:cNvPr id="15" name="Straight Arrow Connector 14">
            <a:extLst>
              <a:ext uri="{FF2B5EF4-FFF2-40B4-BE49-F238E27FC236}">
                <a16:creationId xmlns:a16="http://schemas.microsoft.com/office/drawing/2014/main" id="{C9A7A2EA-1B79-5376-9FEF-5206D46995D5}"/>
              </a:ext>
            </a:extLst>
          </p:cNvPr>
          <p:cNvCxnSpPr>
            <a:stCxn id="14" idx="3"/>
            <a:endCxn id="11" idx="1"/>
          </p:cNvCxnSpPr>
          <p:nvPr/>
        </p:nvCxnSpPr>
        <p:spPr>
          <a:xfrm>
            <a:off x="3806752" y="3302344"/>
            <a:ext cx="6663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BEE2BF79-1E0A-9ACD-B96A-9965C752E5CF}"/>
              </a:ext>
            </a:extLst>
          </p:cNvPr>
          <p:cNvSpPr txBox="1"/>
          <p:nvPr/>
        </p:nvSpPr>
        <p:spPr>
          <a:xfrm>
            <a:off x="6518189" y="1241854"/>
            <a:ext cx="654346" cy="369332"/>
          </a:xfrm>
          <a:prstGeom prst="rect">
            <a:avLst/>
          </a:prstGeom>
          <a:noFill/>
        </p:spPr>
        <p:txBody>
          <a:bodyPr wrap="none" rtlCol="0">
            <a:spAutoFit/>
          </a:bodyPr>
          <a:lstStyle/>
          <a:p>
            <a:pPr algn="r"/>
            <a:r>
              <a:rPr lang="en-US" dirty="0"/>
              <a:t>heap</a:t>
            </a:r>
          </a:p>
        </p:txBody>
      </p:sp>
      <p:sp>
        <p:nvSpPr>
          <p:cNvPr id="2" name="Footer Placeholder 1">
            <a:extLst>
              <a:ext uri="{FF2B5EF4-FFF2-40B4-BE49-F238E27FC236}">
                <a16:creationId xmlns:a16="http://schemas.microsoft.com/office/drawing/2014/main" id="{217607CB-D8B6-CA46-826F-9329ABEAA395}"/>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723546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11E592-5001-52AA-22E4-76ABE3304DBF}"/>
              </a:ext>
            </a:extLst>
          </p:cNvPr>
          <p:cNvSpPr txBox="1"/>
          <p:nvPr/>
        </p:nvSpPr>
        <p:spPr>
          <a:xfrm>
            <a:off x="1401171" y="1246496"/>
            <a:ext cx="1439818" cy="661143"/>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char c1;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c1 = ‘a’;</a:t>
            </a:r>
          </a:p>
        </p:txBody>
      </p:sp>
      <p:sp>
        <p:nvSpPr>
          <p:cNvPr id="3" name="TextBox 2">
            <a:extLst>
              <a:ext uri="{FF2B5EF4-FFF2-40B4-BE49-F238E27FC236}">
                <a16:creationId xmlns:a16="http://schemas.microsoft.com/office/drawing/2014/main" id="{176C118B-1DD4-1206-E002-C268B714F39A}"/>
              </a:ext>
            </a:extLst>
          </p:cNvPr>
          <p:cNvSpPr txBox="1"/>
          <p:nvPr/>
        </p:nvSpPr>
        <p:spPr>
          <a:xfrm>
            <a:off x="5245291" y="1246496"/>
            <a:ext cx="1858201" cy="2439322"/>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short i1;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unsigned i2;</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i3;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long i4;</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i1 = -3;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i2 = 65535;</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i3 = -32767;</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i4 = 32768;</a:t>
            </a:r>
          </a:p>
        </p:txBody>
      </p:sp>
      <p:sp>
        <p:nvSpPr>
          <p:cNvPr id="4" name="TextBox 3">
            <a:extLst>
              <a:ext uri="{FF2B5EF4-FFF2-40B4-BE49-F238E27FC236}">
                <a16:creationId xmlns:a16="http://schemas.microsoft.com/office/drawing/2014/main" id="{65150707-A78A-6AC3-7E14-2393BFB0025D}"/>
              </a:ext>
            </a:extLst>
          </p:cNvPr>
          <p:cNvSpPr txBox="1"/>
          <p:nvPr/>
        </p:nvSpPr>
        <p:spPr>
          <a:xfrm>
            <a:off x="9248632" y="1246496"/>
            <a:ext cx="1997663" cy="1253869"/>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float f1;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double f2;</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f1 = 3.14;</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f2 = 3.14159;</a:t>
            </a:r>
          </a:p>
        </p:txBody>
      </p:sp>
      <p:sp>
        <p:nvSpPr>
          <p:cNvPr id="5" name="TextBox 4">
            <a:extLst>
              <a:ext uri="{FF2B5EF4-FFF2-40B4-BE49-F238E27FC236}">
                <a16:creationId xmlns:a16="http://schemas.microsoft.com/office/drawing/2014/main" id="{19F5E6F0-E5E2-0E9F-F229-790899CFE717}"/>
              </a:ext>
            </a:extLst>
          </p:cNvPr>
          <p:cNvSpPr txBox="1"/>
          <p:nvPr/>
        </p:nvSpPr>
        <p:spPr>
          <a:xfrm>
            <a:off x="1401171" y="4713801"/>
            <a:ext cx="2276585" cy="661143"/>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#define TRUE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#define FALSE 0</a:t>
            </a:r>
          </a:p>
        </p:txBody>
      </p:sp>
      <p:sp>
        <p:nvSpPr>
          <p:cNvPr id="6" name="TextBox 5">
            <a:extLst>
              <a:ext uri="{FF2B5EF4-FFF2-40B4-BE49-F238E27FC236}">
                <a16:creationId xmlns:a16="http://schemas.microsoft.com/office/drawing/2014/main" id="{D69BBCA9-0F66-846D-2FED-F67E25A63B1D}"/>
              </a:ext>
            </a:extLst>
          </p:cNvPr>
          <p:cNvSpPr txBox="1"/>
          <p:nvPr/>
        </p:nvSpPr>
        <p:spPr>
          <a:xfrm>
            <a:off x="5245291" y="4713801"/>
            <a:ext cx="2502608" cy="1253869"/>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struct record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int index;</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int value;</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7" name="Footer Placeholder 6">
            <a:extLst>
              <a:ext uri="{FF2B5EF4-FFF2-40B4-BE49-F238E27FC236}">
                <a16:creationId xmlns:a16="http://schemas.microsoft.com/office/drawing/2014/main" id="{5CDF9541-5729-CF3E-1A61-BC3977D67660}"/>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443206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27FAE3-A98C-D7EA-DA02-0E4E30D21AA4}"/>
              </a:ext>
            </a:extLst>
          </p:cNvPr>
          <p:cNvSpPr txBox="1"/>
          <p:nvPr/>
        </p:nvSpPr>
        <p:spPr>
          <a:xfrm>
            <a:off x="4157791" y="1806053"/>
            <a:ext cx="1869970" cy="2031325"/>
          </a:xfrm>
          <a:prstGeom prst="rect">
            <a:avLst/>
          </a:prstGeom>
          <a:noFill/>
        </p:spPr>
        <p:txBody>
          <a:bodyPr wrap="square" rtlCol="0">
            <a:spAutoFit/>
          </a:bodyPr>
          <a:lstStyle/>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 b</a:t>
            </a:r>
          </a:p>
          <a:p>
            <a:endParaRPr lang="en-US" dirty="0">
              <a:latin typeface="Lucida Sans Typewriter" panose="020B0509030504030204" pitchFamily="49" charset="0"/>
              <a:ea typeface="Calibri" panose="020F0502020204030204" pitchFamily="34" charset="0"/>
              <a:cs typeface="Courier New" panose="02070309020205020404" pitchFamily="49" charset="0"/>
            </a:endParaRPr>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aval &lt;&lt; 3</a:t>
            </a:r>
          </a:p>
          <a:p>
            <a:endParaRPr lang="en-US" sz="1800" dirty="0">
              <a:effectLst/>
              <a:latin typeface="Lucida Sans Typewriter" panose="020B0509030504030204" pitchFamily="49" charset="0"/>
              <a:ea typeface="Calibri" panose="020F0502020204030204" pitchFamily="34" charset="0"/>
              <a:cs typeface="Courier New" panose="02070309020205020404" pitchFamily="49" charset="0"/>
            </a:endParaRPr>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&lt; b</a:t>
            </a:r>
          </a:p>
          <a:p>
            <a:endParaRPr lang="en-US" dirty="0"/>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 b + 5</a:t>
            </a:r>
          </a:p>
        </p:txBody>
      </p:sp>
      <p:sp>
        <p:nvSpPr>
          <p:cNvPr id="3" name="Footer Placeholder 2">
            <a:extLst>
              <a:ext uri="{FF2B5EF4-FFF2-40B4-BE49-F238E27FC236}">
                <a16:creationId xmlns:a16="http://schemas.microsoft.com/office/drawing/2014/main" id="{F3E4EBFD-D53F-26EC-A814-816AA383C4B2}"/>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267369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7962A8-F832-42E1-5612-CEEB1C945411}"/>
              </a:ext>
            </a:extLst>
          </p:cNvPr>
          <p:cNvSpPr txBox="1"/>
          <p:nvPr/>
        </p:nvSpPr>
        <p:spPr>
          <a:xfrm>
            <a:off x="3475629" y="1351128"/>
            <a:ext cx="5395415" cy="3328412"/>
          </a:xfrm>
          <a:prstGeom prst="rect">
            <a:avLst/>
          </a:prstGeom>
          <a:noFill/>
        </p:spPr>
        <p:txBody>
          <a:bodyPr wrap="squar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addargs</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 int b)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return a + 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endParaRPr lang="en-US" dirty="0">
              <a:latin typeface="Lucida Sans Typewriter" panose="020B0509030504030204" pitchFamily="49" charset="0"/>
              <a:ea typeface="Calibri" panose="020F0502020204030204" pitchFamily="34" charset="0"/>
              <a:cs typeface="Courier New" panose="02070309020205020404" pitchFamily="49" charset="0"/>
            </a:endParaRP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somefun</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dirty="0">
                <a:latin typeface="Lucida Sans Typewriter" panose="020B0509030504030204" pitchFamily="49" charset="0"/>
                <a:ea typeface="Calibri" panose="020F0502020204030204" pitchFamily="34" charset="0"/>
                <a:cs typeface="Courier New" panose="02070309020205020404" pitchFamily="49" charset="0"/>
              </a:rPr>
              <a:t>   </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val1, val2;</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val1 =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addargs</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(2, 3);</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val2 =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addargs</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(val1,4);</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return val1 + val2;</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endParaRPr lang="en-US" sz="1800" dirty="0">
              <a:effectLst/>
              <a:latin typeface="Lucida Sans Typewriter" panose="020B0509030504030204" pitchFamily="49" charset="0"/>
              <a:ea typeface="Calibri" panose="020F0502020204030204" pitchFamily="34" charset="0"/>
              <a:cs typeface="Courier New" panose="02070309020205020404" pitchFamily="49" charset="0"/>
            </a:endParaRPr>
          </a:p>
        </p:txBody>
      </p:sp>
      <p:sp>
        <p:nvSpPr>
          <p:cNvPr id="3" name="Footer Placeholder 2">
            <a:extLst>
              <a:ext uri="{FF2B5EF4-FFF2-40B4-BE49-F238E27FC236}">
                <a16:creationId xmlns:a16="http://schemas.microsoft.com/office/drawing/2014/main" id="{340BE429-A51B-0850-1E68-0D90C6C4F7E6}"/>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2629947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936298F-B09D-BA47-019E-C0476989FA3C}"/>
              </a:ext>
            </a:extLst>
          </p:cNvPr>
          <p:cNvSpPr/>
          <p:nvPr/>
        </p:nvSpPr>
        <p:spPr>
          <a:xfrm>
            <a:off x="294502" y="3676138"/>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factorial(2);</a:t>
            </a:r>
          </a:p>
        </p:txBody>
      </p:sp>
      <p:sp>
        <p:nvSpPr>
          <p:cNvPr id="12" name="Rectangle 11">
            <a:extLst>
              <a:ext uri="{FF2B5EF4-FFF2-40B4-BE49-F238E27FC236}">
                <a16:creationId xmlns:a16="http://schemas.microsoft.com/office/drawing/2014/main" id="{B695534C-CB0C-3ABE-5CEB-9ED24328B747}"/>
              </a:ext>
            </a:extLst>
          </p:cNvPr>
          <p:cNvSpPr/>
          <p:nvPr/>
        </p:nvSpPr>
        <p:spPr>
          <a:xfrm>
            <a:off x="2732902" y="3676138"/>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factorial(2);</a:t>
            </a:r>
          </a:p>
        </p:txBody>
      </p:sp>
      <p:sp>
        <p:nvSpPr>
          <p:cNvPr id="13" name="Rectangle 12">
            <a:extLst>
              <a:ext uri="{FF2B5EF4-FFF2-40B4-BE49-F238E27FC236}">
                <a16:creationId xmlns:a16="http://schemas.microsoft.com/office/drawing/2014/main" id="{0DD31C64-7308-35AB-A015-AEF4A8963835}"/>
              </a:ext>
            </a:extLst>
          </p:cNvPr>
          <p:cNvSpPr/>
          <p:nvPr/>
        </p:nvSpPr>
        <p:spPr>
          <a:xfrm>
            <a:off x="2732902" y="3113906"/>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factorial(1);</a:t>
            </a:r>
          </a:p>
        </p:txBody>
      </p:sp>
      <p:sp>
        <p:nvSpPr>
          <p:cNvPr id="17" name="Rectangle 16">
            <a:extLst>
              <a:ext uri="{FF2B5EF4-FFF2-40B4-BE49-F238E27FC236}">
                <a16:creationId xmlns:a16="http://schemas.microsoft.com/office/drawing/2014/main" id="{C4E54CB2-7411-7020-370C-5CF6E1621541}"/>
              </a:ext>
            </a:extLst>
          </p:cNvPr>
          <p:cNvSpPr/>
          <p:nvPr/>
        </p:nvSpPr>
        <p:spPr>
          <a:xfrm>
            <a:off x="5171301" y="3676138"/>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factorial(2);</a:t>
            </a:r>
          </a:p>
        </p:txBody>
      </p:sp>
      <p:sp>
        <p:nvSpPr>
          <p:cNvPr id="18" name="Rectangle 17">
            <a:extLst>
              <a:ext uri="{FF2B5EF4-FFF2-40B4-BE49-F238E27FC236}">
                <a16:creationId xmlns:a16="http://schemas.microsoft.com/office/drawing/2014/main" id="{EF04039A-7216-BA2C-D2A4-193F0ED07321}"/>
              </a:ext>
            </a:extLst>
          </p:cNvPr>
          <p:cNvSpPr/>
          <p:nvPr/>
        </p:nvSpPr>
        <p:spPr>
          <a:xfrm>
            <a:off x="5171301" y="3113906"/>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factorial(1);</a:t>
            </a:r>
          </a:p>
        </p:txBody>
      </p:sp>
      <p:sp>
        <p:nvSpPr>
          <p:cNvPr id="19" name="Rectangle 18">
            <a:extLst>
              <a:ext uri="{FF2B5EF4-FFF2-40B4-BE49-F238E27FC236}">
                <a16:creationId xmlns:a16="http://schemas.microsoft.com/office/drawing/2014/main" id="{6713CD15-E09D-9393-9B2F-CAFC17734E5C}"/>
              </a:ext>
            </a:extLst>
          </p:cNvPr>
          <p:cNvSpPr/>
          <p:nvPr/>
        </p:nvSpPr>
        <p:spPr>
          <a:xfrm>
            <a:off x="5171301" y="2551674"/>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factorial(0);</a:t>
            </a:r>
          </a:p>
        </p:txBody>
      </p:sp>
      <p:sp>
        <p:nvSpPr>
          <p:cNvPr id="25" name="Rectangle 24">
            <a:extLst>
              <a:ext uri="{FF2B5EF4-FFF2-40B4-BE49-F238E27FC236}">
                <a16:creationId xmlns:a16="http://schemas.microsoft.com/office/drawing/2014/main" id="{0228DB7D-3CC9-17C0-8E96-C46669D89341}"/>
              </a:ext>
            </a:extLst>
          </p:cNvPr>
          <p:cNvSpPr/>
          <p:nvPr/>
        </p:nvSpPr>
        <p:spPr>
          <a:xfrm>
            <a:off x="7609700" y="3682318"/>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fibonacci</a:t>
            </a:r>
            <a:r>
              <a:rPr lang="en-US" dirty="0"/>
              <a:t>(2);</a:t>
            </a:r>
          </a:p>
        </p:txBody>
      </p:sp>
      <p:sp>
        <p:nvSpPr>
          <p:cNvPr id="26" name="Rectangle 25">
            <a:extLst>
              <a:ext uri="{FF2B5EF4-FFF2-40B4-BE49-F238E27FC236}">
                <a16:creationId xmlns:a16="http://schemas.microsoft.com/office/drawing/2014/main" id="{EC5E5DA0-DFF1-21E7-4A40-B1BD9DD8AD23}"/>
              </a:ext>
            </a:extLst>
          </p:cNvPr>
          <p:cNvSpPr/>
          <p:nvPr/>
        </p:nvSpPr>
        <p:spPr>
          <a:xfrm>
            <a:off x="7609700" y="3120086"/>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fibonacci</a:t>
            </a:r>
            <a:r>
              <a:rPr lang="en-US" dirty="0"/>
              <a:t>(1);</a:t>
            </a:r>
          </a:p>
        </p:txBody>
      </p:sp>
      <p:sp>
        <p:nvSpPr>
          <p:cNvPr id="29" name="Rectangle 28">
            <a:extLst>
              <a:ext uri="{FF2B5EF4-FFF2-40B4-BE49-F238E27FC236}">
                <a16:creationId xmlns:a16="http://schemas.microsoft.com/office/drawing/2014/main" id="{43318375-94BA-CA68-B630-040F573F62EF}"/>
              </a:ext>
            </a:extLst>
          </p:cNvPr>
          <p:cNvSpPr/>
          <p:nvPr/>
        </p:nvSpPr>
        <p:spPr>
          <a:xfrm>
            <a:off x="10048099" y="3676138"/>
            <a:ext cx="1775254" cy="5622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fibonacci</a:t>
            </a:r>
            <a:r>
              <a:rPr lang="en-US" dirty="0"/>
              <a:t>(2);</a:t>
            </a:r>
          </a:p>
        </p:txBody>
      </p:sp>
      <p:cxnSp>
        <p:nvCxnSpPr>
          <p:cNvPr id="5" name="Straight Arrow Connector 4">
            <a:extLst>
              <a:ext uri="{FF2B5EF4-FFF2-40B4-BE49-F238E27FC236}">
                <a16:creationId xmlns:a16="http://schemas.microsoft.com/office/drawing/2014/main" id="{8F257F01-0846-0339-4867-DCC2DCB1BF0F}"/>
              </a:ext>
            </a:extLst>
          </p:cNvPr>
          <p:cNvCxnSpPr>
            <a:endCxn id="13" idx="1"/>
          </p:cNvCxnSpPr>
          <p:nvPr/>
        </p:nvCxnSpPr>
        <p:spPr>
          <a:xfrm flipV="1">
            <a:off x="2069756" y="3395022"/>
            <a:ext cx="663146" cy="2687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6A27E12A-5EE3-E5D8-A23A-F4EAA0FA2A98}"/>
              </a:ext>
            </a:extLst>
          </p:cNvPr>
          <p:cNvSpPr txBox="1"/>
          <p:nvPr/>
        </p:nvSpPr>
        <p:spPr>
          <a:xfrm>
            <a:off x="7132038" y="2604015"/>
            <a:ext cx="776751" cy="369332"/>
          </a:xfrm>
          <a:prstGeom prst="rect">
            <a:avLst/>
          </a:prstGeom>
          <a:noFill/>
        </p:spPr>
        <p:txBody>
          <a:bodyPr wrap="none" rtlCol="0">
            <a:spAutoFit/>
          </a:bodyPr>
          <a:lstStyle/>
          <a:p>
            <a:r>
              <a:rPr lang="en-US" dirty="0"/>
              <a:t>return</a:t>
            </a:r>
          </a:p>
        </p:txBody>
      </p:sp>
      <p:sp>
        <p:nvSpPr>
          <p:cNvPr id="7" name="TextBox 6">
            <a:extLst>
              <a:ext uri="{FF2B5EF4-FFF2-40B4-BE49-F238E27FC236}">
                <a16:creationId xmlns:a16="http://schemas.microsoft.com/office/drawing/2014/main" id="{14CD7919-8DCE-4D41-59FA-1F29537CED7F}"/>
              </a:ext>
            </a:extLst>
          </p:cNvPr>
          <p:cNvSpPr txBox="1"/>
          <p:nvPr/>
        </p:nvSpPr>
        <p:spPr>
          <a:xfrm>
            <a:off x="4348978" y="2604015"/>
            <a:ext cx="496931" cy="369332"/>
          </a:xfrm>
          <a:prstGeom prst="rect">
            <a:avLst/>
          </a:prstGeom>
          <a:noFill/>
        </p:spPr>
        <p:txBody>
          <a:bodyPr wrap="none" rtlCol="0">
            <a:spAutoFit/>
          </a:bodyPr>
          <a:lstStyle/>
          <a:p>
            <a:pPr algn="r"/>
            <a:r>
              <a:rPr lang="en-US" dirty="0"/>
              <a:t>call</a:t>
            </a:r>
          </a:p>
        </p:txBody>
      </p:sp>
      <p:sp>
        <p:nvSpPr>
          <p:cNvPr id="9" name="TextBox 8">
            <a:extLst>
              <a:ext uri="{FF2B5EF4-FFF2-40B4-BE49-F238E27FC236}">
                <a16:creationId xmlns:a16="http://schemas.microsoft.com/office/drawing/2014/main" id="{C9541C62-0D10-A58B-3A84-9DA7AB0FB495}"/>
              </a:ext>
            </a:extLst>
          </p:cNvPr>
          <p:cNvSpPr txBox="1"/>
          <p:nvPr/>
        </p:nvSpPr>
        <p:spPr>
          <a:xfrm>
            <a:off x="2069756" y="3130038"/>
            <a:ext cx="496931" cy="369332"/>
          </a:xfrm>
          <a:prstGeom prst="rect">
            <a:avLst/>
          </a:prstGeom>
          <a:noFill/>
        </p:spPr>
        <p:txBody>
          <a:bodyPr wrap="none" rtlCol="0">
            <a:spAutoFit/>
          </a:bodyPr>
          <a:lstStyle/>
          <a:p>
            <a:pPr algn="r"/>
            <a:r>
              <a:rPr lang="en-US" dirty="0"/>
              <a:t>call</a:t>
            </a:r>
          </a:p>
        </p:txBody>
      </p:sp>
      <p:cxnSp>
        <p:nvCxnSpPr>
          <p:cNvPr id="15" name="Straight Arrow Connector 14">
            <a:extLst>
              <a:ext uri="{FF2B5EF4-FFF2-40B4-BE49-F238E27FC236}">
                <a16:creationId xmlns:a16="http://schemas.microsoft.com/office/drawing/2014/main" id="{C54BBD21-2F80-7FD9-F79D-ACB518958252}"/>
              </a:ext>
            </a:extLst>
          </p:cNvPr>
          <p:cNvCxnSpPr/>
          <p:nvPr/>
        </p:nvCxnSpPr>
        <p:spPr>
          <a:xfrm flipV="1">
            <a:off x="4514336" y="2838970"/>
            <a:ext cx="663146" cy="2687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5A29181D-60CD-4C06-1FAF-ABD4A2B24303}"/>
              </a:ext>
            </a:extLst>
          </p:cNvPr>
          <p:cNvCxnSpPr>
            <a:cxnSpLocks/>
            <a:stCxn id="19" idx="3"/>
          </p:cNvCxnSpPr>
          <p:nvPr/>
        </p:nvCxnSpPr>
        <p:spPr>
          <a:xfrm>
            <a:off x="6946555" y="2832790"/>
            <a:ext cx="656965" cy="29724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CF9A739A-2600-1323-15FC-2E63E9B43B4E}"/>
              </a:ext>
            </a:extLst>
          </p:cNvPr>
          <p:cNvCxnSpPr>
            <a:cxnSpLocks/>
          </p:cNvCxnSpPr>
          <p:nvPr/>
        </p:nvCxnSpPr>
        <p:spPr>
          <a:xfrm>
            <a:off x="9384954" y="3395022"/>
            <a:ext cx="656965" cy="29724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5" name="TextBox 34">
            <a:extLst>
              <a:ext uri="{FF2B5EF4-FFF2-40B4-BE49-F238E27FC236}">
                <a16:creationId xmlns:a16="http://schemas.microsoft.com/office/drawing/2014/main" id="{8ED95CE1-9748-A4F1-55D7-65B547A7990F}"/>
              </a:ext>
            </a:extLst>
          </p:cNvPr>
          <p:cNvSpPr txBox="1"/>
          <p:nvPr/>
        </p:nvSpPr>
        <p:spPr>
          <a:xfrm>
            <a:off x="9543533" y="3130043"/>
            <a:ext cx="776751" cy="369332"/>
          </a:xfrm>
          <a:prstGeom prst="rect">
            <a:avLst/>
          </a:prstGeom>
          <a:noFill/>
        </p:spPr>
        <p:txBody>
          <a:bodyPr wrap="none" rtlCol="0">
            <a:spAutoFit/>
          </a:bodyPr>
          <a:lstStyle/>
          <a:p>
            <a:r>
              <a:rPr lang="en-US" dirty="0"/>
              <a:t>return</a:t>
            </a:r>
          </a:p>
        </p:txBody>
      </p:sp>
      <p:sp>
        <p:nvSpPr>
          <p:cNvPr id="2" name="TextBox 1">
            <a:extLst>
              <a:ext uri="{FF2B5EF4-FFF2-40B4-BE49-F238E27FC236}">
                <a16:creationId xmlns:a16="http://schemas.microsoft.com/office/drawing/2014/main" id="{0AE9EC22-D3F1-8A87-5046-F390AF0DA4EC}"/>
              </a:ext>
            </a:extLst>
          </p:cNvPr>
          <p:cNvSpPr txBox="1"/>
          <p:nvPr/>
        </p:nvSpPr>
        <p:spPr>
          <a:xfrm>
            <a:off x="3620529" y="808339"/>
            <a:ext cx="5152373" cy="1253869"/>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factorial(int n)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if (n == 0) return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else return n*factorial(n-1);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4" name="Footer Placeholder 3">
            <a:extLst>
              <a:ext uri="{FF2B5EF4-FFF2-40B4-BE49-F238E27FC236}">
                <a16:creationId xmlns:a16="http://schemas.microsoft.com/office/drawing/2014/main" id="{E797AA2B-28BD-6578-B538-23260EFAEB89}"/>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550889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595B8B-E4BB-AEEC-2FF4-D457F730406E}"/>
              </a:ext>
            </a:extLst>
          </p:cNvPr>
          <p:cNvSpPr txBox="1"/>
          <p:nvPr/>
        </p:nvSpPr>
        <p:spPr>
          <a:xfrm>
            <a:off x="3343701" y="1584147"/>
            <a:ext cx="6042039" cy="3624775"/>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#include &lt;</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stdio.h</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&gt;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void main()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int a, b, c;</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float d, e;</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 (void)</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scanf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 &amp;a);</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("b? ");  (void)</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scanf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 &amp;b);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c = a + 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(“integer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d”,c</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d = 3.14159; e = 5.5;</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(“float %f + %f = %f\n”,</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d,e,d+e</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Footer Placeholder 2">
            <a:extLst>
              <a:ext uri="{FF2B5EF4-FFF2-40B4-BE49-F238E27FC236}">
                <a16:creationId xmlns:a16="http://schemas.microsoft.com/office/drawing/2014/main" id="{CB5EFB36-7536-F00C-967D-EC2EFBAE0DEA}"/>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673916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329F80-029E-A9E1-7D83-F01275E2F936}"/>
              </a:ext>
            </a:extLst>
          </p:cNvPr>
          <p:cNvSpPr txBox="1"/>
          <p:nvPr/>
        </p:nvSpPr>
        <p:spPr>
          <a:xfrm>
            <a:off x="4510586" y="2115403"/>
            <a:ext cx="3170828" cy="1846596"/>
          </a:xfrm>
          <a:prstGeom prst="rect">
            <a:avLst/>
          </a:prstGeom>
          <a:noFill/>
        </p:spPr>
        <p:txBody>
          <a:bodyPr wrap="squar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if (a &lt; b)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c = a + 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else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c = a – 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 = %d\</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n”,c</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Footer Placeholder 2">
            <a:extLst>
              <a:ext uri="{FF2B5EF4-FFF2-40B4-BE49-F238E27FC236}">
                <a16:creationId xmlns:a16="http://schemas.microsoft.com/office/drawing/2014/main" id="{2D7010E1-1023-D13E-3A94-A7BD298A555A}"/>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2987852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8E59CF-FC20-B26C-0D01-89AF47C0D265}"/>
              </a:ext>
            </a:extLst>
          </p:cNvPr>
          <p:cNvSpPr>
            <a:spLocks noGrp="1"/>
          </p:cNvSpPr>
          <p:nvPr>
            <p:ph idx="1"/>
          </p:nvPr>
        </p:nvSpPr>
        <p:spPr>
          <a:xfrm>
            <a:off x="929185" y="2229134"/>
            <a:ext cx="10515600" cy="3310934"/>
          </a:xfrm>
        </p:spPr>
        <p:txBody>
          <a:bodyPr/>
          <a:lstStyle/>
          <a:p>
            <a:r>
              <a:rPr lang="en-US" dirty="0"/>
              <a:t>Code an algorithm in a programming language.</a:t>
            </a:r>
          </a:p>
          <a:p>
            <a:r>
              <a:rPr lang="en-US" dirty="0"/>
              <a:t>Compile the code into an executable program.</a:t>
            </a:r>
          </a:p>
          <a:p>
            <a:r>
              <a:rPr lang="en-US" dirty="0"/>
              <a:t>Debug the program.</a:t>
            </a:r>
          </a:p>
        </p:txBody>
      </p:sp>
      <p:sp>
        <p:nvSpPr>
          <p:cNvPr id="2" name="Footer Placeholder 1">
            <a:extLst>
              <a:ext uri="{FF2B5EF4-FFF2-40B4-BE49-F238E27FC236}">
                <a16:creationId xmlns:a16="http://schemas.microsoft.com/office/drawing/2014/main" id="{0EC3640F-09E0-10FE-3BEA-73AB7E6722D7}"/>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956107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EBAD33-931A-A035-EC56-E4BDC1A1E2A1}"/>
              </a:ext>
            </a:extLst>
          </p:cNvPr>
          <p:cNvSpPr txBox="1"/>
          <p:nvPr/>
        </p:nvSpPr>
        <p:spPr>
          <a:xfrm>
            <a:off x="4112527" y="2226145"/>
            <a:ext cx="3607557" cy="2031325"/>
          </a:xfrm>
          <a:prstGeom prst="rect">
            <a:avLst/>
          </a:prstGeom>
          <a:noFill/>
        </p:spPr>
        <p:txBody>
          <a:bodyPr wrap="square" rtlCol="0">
            <a:spAutoFit/>
          </a:bodyPr>
          <a:lstStyle/>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a1[5];</a:t>
            </a:r>
          </a:p>
          <a:p>
            <a:endParaRPr lang="en-US" dirty="0"/>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 a1[0] + a1[1];</a:t>
            </a:r>
          </a:p>
          <a:p>
            <a:endParaRPr lang="en-US" dirty="0"/>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 a1[</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a1[i+1];</a:t>
            </a:r>
          </a:p>
          <a:p>
            <a:endParaRPr lang="en-US" dirty="0"/>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#define N 5</a:t>
            </a:r>
          </a:p>
        </p:txBody>
      </p:sp>
      <p:sp>
        <p:nvSpPr>
          <p:cNvPr id="3" name="Footer Placeholder 2">
            <a:extLst>
              <a:ext uri="{FF2B5EF4-FFF2-40B4-BE49-F238E27FC236}">
                <a16:creationId xmlns:a16="http://schemas.microsoft.com/office/drawing/2014/main" id="{E30CAD68-3336-8C36-EB36-A21AEDDC95C6}"/>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078856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51544C-AFFF-3748-DEC7-3383898A8557}"/>
              </a:ext>
            </a:extLst>
          </p:cNvPr>
          <p:cNvSpPr txBox="1"/>
          <p:nvPr/>
        </p:nvSpPr>
        <p:spPr>
          <a:xfrm>
            <a:off x="2110853" y="2552131"/>
            <a:ext cx="3531736" cy="1846596"/>
          </a:xfrm>
          <a:prstGeom prst="rect">
            <a:avLst/>
          </a:prstGeom>
          <a:noFill/>
        </p:spPr>
        <p:txBody>
          <a:bodyPr wrap="none" rtlCol="0">
            <a:spAutoFit/>
          </a:bodyPr>
          <a:lstStyle/>
          <a:p>
            <a:pPr marL="0" marR="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scanf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  &amp;count);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result =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while (count &gt; 0)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result = result &lt;&lt;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count = count –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TextBox 2">
            <a:extLst>
              <a:ext uri="{FF2B5EF4-FFF2-40B4-BE49-F238E27FC236}">
                <a16:creationId xmlns:a16="http://schemas.microsoft.com/office/drawing/2014/main" id="{80C96F6C-2490-DBA3-6564-91BB02A2074E}"/>
              </a:ext>
            </a:extLst>
          </p:cNvPr>
          <p:cNvSpPr txBox="1"/>
          <p:nvPr/>
        </p:nvSpPr>
        <p:spPr>
          <a:xfrm>
            <a:off x="7028597" y="2552131"/>
            <a:ext cx="3252814" cy="1550233"/>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sum;</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sum = 0;</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for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=0;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&lt; 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sum = sum + a1[</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4" name="Footer Placeholder 3">
            <a:extLst>
              <a:ext uri="{FF2B5EF4-FFF2-40B4-BE49-F238E27FC236}">
                <a16:creationId xmlns:a16="http://schemas.microsoft.com/office/drawing/2014/main" id="{2DF0623E-0DC9-6357-FECE-20CFE0D81482}"/>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570277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6C7833-612D-A676-2FFD-3CC423204EEF}"/>
              </a:ext>
            </a:extLst>
          </p:cNvPr>
          <p:cNvSpPr txBox="1"/>
          <p:nvPr/>
        </p:nvSpPr>
        <p:spPr>
          <a:xfrm>
            <a:off x="3835020" y="2324669"/>
            <a:ext cx="4089581" cy="2142959"/>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sum,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j;</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sum = 0;</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for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0;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&lt; 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for (j = 0; j &lt; 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j++</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sum = sum + 1;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Footer Placeholder 2">
            <a:extLst>
              <a:ext uri="{FF2B5EF4-FFF2-40B4-BE49-F238E27FC236}">
                <a16:creationId xmlns:a16="http://schemas.microsoft.com/office/drawing/2014/main" id="{D42A632E-C410-C9D5-5615-C2C5D0FBAD6F}"/>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2205980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20C7208-F7CE-3D61-2FDB-4ED004ECE804}"/>
              </a:ext>
            </a:extLst>
          </p:cNvPr>
          <p:cNvSpPr txBox="1"/>
          <p:nvPr/>
        </p:nvSpPr>
        <p:spPr>
          <a:xfrm>
            <a:off x="4335439" y="2729552"/>
            <a:ext cx="3252814" cy="923330"/>
          </a:xfrm>
          <a:prstGeom prst="rect">
            <a:avLst/>
          </a:prstGeom>
          <a:noFill/>
        </p:spPr>
        <p:txBody>
          <a:bodyPr wrap="none" rtlCol="0">
            <a:spAutoFit/>
          </a:bodyPr>
          <a:lstStyle/>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struct record* p0; </a:t>
            </a:r>
          </a:p>
          <a:p>
            <a:endParaRPr lang="en-US" dirty="0"/>
          </a:p>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(void)</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scanf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 &amp;a);</a:t>
            </a:r>
          </a:p>
        </p:txBody>
      </p:sp>
      <p:sp>
        <p:nvSpPr>
          <p:cNvPr id="3" name="Footer Placeholder 2">
            <a:extLst>
              <a:ext uri="{FF2B5EF4-FFF2-40B4-BE49-F238E27FC236}">
                <a16:creationId xmlns:a16="http://schemas.microsoft.com/office/drawing/2014/main" id="{15415A60-8B98-713D-389F-C7021F466067}"/>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810995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CE05A30-D438-1FCB-99C8-39C650765245}"/>
              </a:ext>
            </a:extLst>
          </p:cNvPr>
          <p:cNvSpPr txBox="1"/>
          <p:nvPr/>
        </p:nvSpPr>
        <p:spPr>
          <a:xfrm>
            <a:off x="1301087" y="2547582"/>
            <a:ext cx="3252814" cy="1253869"/>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foo = 5, fob;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baz</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&amp;foo,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foz</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foz</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baz</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fob =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baz</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+ 1;</a:t>
            </a:r>
          </a:p>
        </p:txBody>
      </p:sp>
      <p:sp>
        <p:nvSpPr>
          <p:cNvPr id="3" name="Rectangle 2">
            <a:extLst>
              <a:ext uri="{FF2B5EF4-FFF2-40B4-BE49-F238E27FC236}">
                <a16:creationId xmlns:a16="http://schemas.microsoft.com/office/drawing/2014/main" id="{600BFEC9-7CC6-A065-7B40-E065954DF5AC}"/>
              </a:ext>
            </a:extLst>
          </p:cNvPr>
          <p:cNvSpPr/>
          <p:nvPr/>
        </p:nvSpPr>
        <p:spPr>
          <a:xfrm>
            <a:off x="6951260" y="1892490"/>
            <a:ext cx="2392907" cy="586853"/>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foo = 5</a:t>
            </a:r>
          </a:p>
        </p:txBody>
      </p:sp>
      <p:sp>
        <p:nvSpPr>
          <p:cNvPr id="4" name="Rectangle 3">
            <a:extLst>
              <a:ext uri="{FF2B5EF4-FFF2-40B4-BE49-F238E27FC236}">
                <a16:creationId xmlns:a16="http://schemas.microsoft.com/office/drawing/2014/main" id="{1C0674CE-5A73-1C1E-00AE-D6A9B615F58F}"/>
              </a:ext>
            </a:extLst>
          </p:cNvPr>
          <p:cNvSpPr/>
          <p:nvPr/>
        </p:nvSpPr>
        <p:spPr>
          <a:xfrm>
            <a:off x="6951260" y="2479343"/>
            <a:ext cx="2392907" cy="586853"/>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fob </a:t>
            </a:r>
            <a:r>
              <a:rPr lang="en-US"/>
              <a:t>= 6</a:t>
            </a:r>
            <a:endParaRPr lang="en-US" dirty="0"/>
          </a:p>
        </p:txBody>
      </p:sp>
      <p:sp>
        <p:nvSpPr>
          <p:cNvPr id="5" name="Rectangle 4">
            <a:extLst>
              <a:ext uri="{FF2B5EF4-FFF2-40B4-BE49-F238E27FC236}">
                <a16:creationId xmlns:a16="http://schemas.microsoft.com/office/drawing/2014/main" id="{9780AF04-C07B-B49D-C5D6-9ACA6469A716}"/>
              </a:ext>
            </a:extLst>
          </p:cNvPr>
          <p:cNvSpPr/>
          <p:nvPr/>
        </p:nvSpPr>
        <p:spPr>
          <a:xfrm>
            <a:off x="6951259" y="3066196"/>
            <a:ext cx="2392907" cy="586853"/>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a:t>
            </a:r>
            <a:r>
              <a:rPr lang="en-US" dirty="0" err="1"/>
              <a:t>baz</a:t>
            </a:r>
            <a:r>
              <a:rPr lang="en-US" dirty="0"/>
              <a:t> = &amp;foo</a:t>
            </a:r>
          </a:p>
        </p:txBody>
      </p:sp>
      <p:sp>
        <p:nvSpPr>
          <p:cNvPr id="6" name="Rectangle 5">
            <a:extLst>
              <a:ext uri="{FF2B5EF4-FFF2-40B4-BE49-F238E27FC236}">
                <a16:creationId xmlns:a16="http://schemas.microsoft.com/office/drawing/2014/main" id="{59696A96-73F9-9018-85EA-7FB3A5705472}"/>
              </a:ext>
            </a:extLst>
          </p:cNvPr>
          <p:cNvSpPr/>
          <p:nvPr/>
        </p:nvSpPr>
        <p:spPr>
          <a:xfrm>
            <a:off x="6951257" y="4239902"/>
            <a:ext cx="2392907" cy="586853"/>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a:t>
            </a:r>
            <a:r>
              <a:rPr lang="en-US" dirty="0" err="1"/>
              <a:t>foz</a:t>
            </a:r>
            <a:endParaRPr lang="en-US" dirty="0"/>
          </a:p>
        </p:txBody>
      </p:sp>
      <p:cxnSp>
        <p:nvCxnSpPr>
          <p:cNvPr id="8" name="Connector: Elbow 7">
            <a:extLst>
              <a:ext uri="{FF2B5EF4-FFF2-40B4-BE49-F238E27FC236}">
                <a16:creationId xmlns:a16="http://schemas.microsoft.com/office/drawing/2014/main" id="{E11986DF-865C-045F-9FF5-E026313060FC}"/>
              </a:ext>
            </a:extLst>
          </p:cNvPr>
          <p:cNvCxnSpPr>
            <a:cxnSpLocks/>
            <a:stCxn id="5" idx="3"/>
            <a:endCxn id="3" idx="3"/>
          </p:cNvCxnSpPr>
          <p:nvPr/>
        </p:nvCxnSpPr>
        <p:spPr>
          <a:xfrm flipV="1">
            <a:off x="9344166" y="2185917"/>
            <a:ext cx="1" cy="1173706"/>
          </a:xfrm>
          <a:prstGeom prst="bentConnector3">
            <a:avLst>
              <a:gd name="adj1" fmla="val 2286010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9080139-68B4-BD08-7831-6E20B5BE0C73}"/>
              </a:ext>
            </a:extLst>
          </p:cNvPr>
          <p:cNvSpPr/>
          <p:nvPr/>
        </p:nvSpPr>
        <p:spPr>
          <a:xfrm>
            <a:off x="6951257" y="3653049"/>
            <a:ext cx="2392907" cy="586853"/>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14</a:t>
            </a:r>
          </a:p>
        </p:txBody>
      </p:sp>
      <p:sp>
        <p:nvSpPr>
          <p:cNvPr id="7" name="TextBox 6">
            <a:extLst>
              <a:ext uri="{FF2B5EF4-FFF2-40B4-BE49-F238E27FC236}">
                <a16:creationId xmlns:a16="http://schemas.microsoft.com/office/drawing/2014/main" id="{068DFA3F-4CF1-3DF7-9491-9A17700762A6}"/>
              </a:ext>
            </a:extLst>
          </p:cNvPr>
          <p:cNvSpPr txBox="1"/>
          <p:nvPr/>
        </p:nvSpPr>
        <p:spPr>
          <a:xfrm>
            <a:off x="9671713" y="4348662"/>
            <a:ext cx="292068" cy="369332"/>
          </a:xfrm>
          <a:prstGeom prst="rect">
            <a:avLst/>
          </a:prstGeom>
          <a:noFill/>
        </p:spPr>
        <p:txBody>
          <a:bodyPr wrap="none" rtlCol="0">
            <a:spAutoFit/>
          </a:bodyPr>
          <a:lstStyle/>
          <a:p>
            <a:r>
              <a:rPr lang="en-US" dirty="0"/>
              <a:t>?</a:t>
            </a:r>
          </a:p>
        </p:txBody>
      </p:sp>
      <p:cxnSp>
        <p:nvCxnSpPr>
          <p:cNvPr id="12" name="Straight Arrow Connector 11">
            <a:extLst>
              <a:ext uri="{FF2B5EF4-FFF2-40B4-BE49-F238E27FC236}">
                <a16:creationId xmlns:a16="http://schemas.microsoft.com/office/drawing/2014/main" id="{A5DA4035-4D03-0005-8C89-89DAE57FEF37}"/>
              </a:ext>
            </a:extLst>
          </p:cNvPr>
          <p:cNvCxnSpPr>
            <a:stCxn id="6" idx="3"/>
          </p:cNvCxnSpPr>
          <p:nvPr/>
        </p:nvCxnSpPr>
        <p:spPr>
          <a:xfrm flipV="1">
            <a:off x="9344164" y="4533328"/>
            <a:ext cx="327549" cy="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Footer Placeholder 9">
            <a:extLst>
              <a:ext uri="{FF2B5EF4-FFF2-40B4-BE49-F238E27FC236}">
                <a16:creationId xmlns:a16="http://schemas.microsoft.com/office/drawing/2014/main" id="{B2DD5E64-5118-167E-C1AA-49083FC25846}"/>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5773529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BA2DAC-B29C-C2BB-8F97-DE4D6A5B05FC}"/>
              </a:ext>
            </a:extLst>
          </p:cNvPr>
          <p:cNvSpPr txBox="1"/>
          <p:nvPr/>
        </p:nvSpPr>
        <p:spPr>
          <a:xfrm>
            <a:off x="1019032" y="2186247"/>
            <a:ext cx="5344733" cy="1550233"/>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nbytes</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NWORDS * BYTES_PER_WORD;</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(int *)malloc(</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nbytes</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endParaRPr lang="en-US" dirty="0">
              <a:latin typeface="Lucida Sans Typewriter" panose="020B0509030504030204" pitchFamily="49" charset="0"/>
              <a:ea typeface="Calibri" panose="020F0502020204030204" pitchFamily="34" charset="0"/>
              <a:cs typeface="Courier New" panose="02070309020205020404" pitchFamily="49" charset="0"/>
            </a:endParaRPr>
          </a:p>
          <a:p>
            <a:pPr>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free(</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endParaRPr lang="en-US" dirty="0">
              <a:latin typeface="Lucida Sans Typewriter" panose="020B0509030504030204" pitchFamily="49" charset="0"/>
              <a:ea typeface="Calibri" panose="020F0502020204030204" pitchFamily="34" charset="0"/>
              <a:cs typeface="Courier New" panose="02070309020205020404" pitchFamily="49" charset="0"/>
            </a:endParaRPr>
          </a:p>
        </p:txBody>
      </p:sp>
      <p:sp>
        <p:nvSpPr>
          <p:cNvPr id="3" name="TextBox 2">
            <a:extLst>
              <a:ext uri="{FF2B5EF4-FFF2-40B4-BE49-F238E27FC236}">
                <a16:creationId xmlns:a16="http://schemas.microsoft.com/office/drawing/2014/main" id="{2E73F9DF-F34C-6625-A754-619B378DF584}"/>
              </a:ext>
            </a:extLst>
          </p:cNvPr>
          <p:cNvSpPr txBox="1"/>
          <p:nvPr/>
        </p:nvSpPr>
        <p:spPr>
          <a:xfrm>
            <a:off x="7265159" y="2186247"/>
            <a:ext cx="3950120" cy="1253869"/>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jblock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(int *)malloc(N1);</a:t>
            </a:r>
          </a:p>
          <a:p>
            <a:pPr marL="0" marR="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jblock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(int *)malloc(N2);</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free(</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iblock</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4" name="Footer Placeholder 3">
            <a:extLst>
              <a:ext uri="{FF2B5EF4-FFF2-40B4-BE49-F238E27FC236}">
                <a16:creationId xmlns:a16="http://schemas.microsoft.com/office/drawing/2014/main" id="{D08CA028-82A5-F85C-4196-BEC0C6BC9094}"/>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440396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5D78FF-746E-DEC0-65AA-2251DE7B23C2}"/>
              </a:ext>
            </a:extLst>
          </p:cNvPr>
          <p:cNvSpPr txBox="1"/>
          <p:nvPr/>
        </p:nvSpPr>
        <p:spPr>
          <a:xfrm>
            <a:off x="5149755" y="2811440"/>
            <a:ext cx="1300356" cy="661143"/>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char a;</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 = ‘e’;</a:t>
            </a:r>
          </a:p>
        </p:txBody>
      </p:sp>
      <p:sp>
        <p:nvSpPr>
          <p:cNvPr id="3" name="Footer Placeholder 2">
            <a:extLst>
              <a:ext uri="{FF2B5EF4-FFF2-40B4-BE49-F238E27FC236}">
                <a16:creationId xmlns:a16="http://schemas.microsoft.com/office/drawing/2014/main" id="{FC7C7FF5-A557-6BF2-A9B9-F4D233F42E35}"/>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0436335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3789BD-04B7-EAC7-F0ED-1B194450CECE}"/>
              </a:ext>
            </a:extLst>
          </p:cNvPr>
          <p:cNvSpPr txBox="1"/>
          <p:nvPr/>
        </p:nvSpPr>
        <p:spPr>
          <a:xfrm>
            <a:off x="3580263" y="2206388"/>
            <a:ext cx="4036682" cy="3032048"/>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char s1[LEN+1];</a:t>
            </a:r>
          </a:p>
          <a:p>
            <a:pPr marL="0" marR="0">
              <a:lnSpc>
                <a:spcPct val="107000"/>
              </a:lnSpc>
            </a:pPr>
            <a:endParaRPr lang="en-US" dirty="0">
              <a:latin typeface="Lucida Sans Typewriter" panose="020B0509030504030204" pitchFamily="49" charset="0"/>
              <a:ea typeface="Calibri" panose="020F0502020204030204" pitchFamily="34" charset="0"/>
              <a:cs typeface="Courier New" panose="02070309020205020404" pitchFamily="49" charset="0"/>
            </a:endParaRP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#define TRUE 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#define FALSE 0</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same = TRUE;</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for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0;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&lt; LEN;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if (s1[</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s2[</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same = FALSE;</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Footer Placeholder 2">
            <a:extLst>
              <a:ext uri="{FF2B5EF4-FFF2-40B4-BE49-F238E27FC236}">
                <a16:creationId xmlns:a16="http://schemas.microsoft.com/office/drawing/2014/main" id="{CE8AB124-AE9B-4360-3205-582AFFABD1F8}"/>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2446757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9176A-4816-7B03-9DAC-E021F135173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4111F81-BF3C-8ED4-097F-88EF1D2FA3A4}"/>
              </a:ext>
            </a:extLst>
          </p:cNvPr>
          <p:cNvSpPr/>
          <p:nvPr/>
        </p:nvSpPr>
        <p:spPr>
          <a:xfrm>
            <a:off x="337202" y="2172656"/>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3" name="Rectangle 2">
            <a:extLst>
              <a:ext uri="{FF2B5EF4-FFF2-40B4-BE49-F238E27FC236}">
                <a16:creationId xmlns:a16="http://schemas.microsoft.com/office/drawing/2014/main" id="{2A1748C5-7230-0CD0-A778-A0BA2F7CB4A7}"/>
              </a:ext>
            </a:extLst>
          </p:cNvPr>
          <p:cNvSpPr/>
          <p:nvPr/>
        </p:nvSpPr>
        <p:spPr>
          <a:xfrm>
            <a:off x="337202" y="270749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4" name="Rectangle 3">
            <a:extLst>
              <a:ext uri="{FF2B5EF4-FFF2-40B4-BE49-F238E27FC236}">
                <a16:creationId xmlns:a16="http://schemas.microsoft.com/office/drawing/2014/main" id="{5EB56968-A451-611E-8068-F187721E9141}"/>
              </a:ext>
            </a:extLst>
          </p:cNvPr>
          <p:cNvSpPr/>
          <p:nvPr/>
        </p:nvSpPr>
        <p:spPr>
          <a:xfrm>
            <a:off x="337202" y="323658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5" name="Rectangle 4">
            <a:extLst>
              <a:ext uri="{FF2B5EF4-FFF2-40B4-BE49-F238E27FC236}">
                <a16:creationId xmlns:a16="http://schemas.microsoft.com/office/drawing/2014/main" id="{11728BB7-D856-1637-E708-28509A07EE3D}"/>
              </a:ext>
            </a:extLst>
          </p:cNvPr>
          <p:cNvSpPr/>
          <p:nvPr/>
        </p:nvSpPr>
        <p:spPr>
          <a:xfrm>
            <a:off x="2180380" y="2172656"/>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6" name="Rectangle 5">
            <a:extLst>
              <a:ext uri="{FF2B5EF4-FFF2-40B4-BE49-F238E27FC236}">
                <a16:creationId xmlns:a16="http://schemas.microsoft.com/office/drawing/2014/main" id="{5787ECAD-DF2B-F429-AABD-A2AC00D1B0A0}"/>
              </a:ext>
            </a:extLst>
          </p:cNvPr>
          <p:cNvSpPr/>
          <p:nvPr/>
        </p:nvSpPr>
        <p:spPr>
          <a:xfrm>
            <a:off x="2180380" y="270749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7" name="Rectangle 6">
            <a:extLst>
              <a:ext uri="{FF2B5EF4-FFF2-40B4-BE49-F238E27FC236}">
                <a16:creationId xmlns:a16="http://schemas.microsoft.com/office/drawing/2014/main" id="{23BD2E0D-B556-2C6A-22CC-A0633B99529E}"/>
              </a:ext>
            </a:extLst>
          </p:cNvPr>
          <p:cNvSpPr/>
          <p:nvPr/>
        </p:nvSpPr>
        <p:spPr>
          <a:xfrm>
            <a:off x="2180380" y="323658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8" name="Rectangle 7">
            <a:extLst>
              <a:ext uri="{FF2B5EF4-FFF2-40B4-BE49-F238E27FC236}">
                <a16:creationId xmlns:a16="http://schemas.microsoft.com/office/drawing/2014/main" id="{6368117F-236D-463C-BA52-1091656022DF}"/>
              </a:ext>
            </a:extLst>
          </p:cNvPr>
          <p:cNvSpPr/>
          <p:nvPr/>
        </p:nvSpPr>
        <p:spPr>
          <a:xfrm>
            <a:off x="4023558" y="2172656"/>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9" name="Rectangle 8">
            <a:extLst>
              <a:ext uri="{FF2B5EF4-FFF2-40B4-BE49-F238E27FC236}">
                <a16:creationId xmlns:a16="http://schemas.microsoft.com/office/drawing/2014/main" id="{B9CB2EC5-97A2-A937-91E1-352B82F76DD9}"/>
              </a:ext>
            </a:extLst>
          </p:cNvPr>
          <p:cNvSpPr/>
          <p:nvPr/>
        </p:nvSpPr>
        <p:spPr>
          <a:xfrm>
            <a:off x="4023558" y="270749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10" name="Rectangle 9">
            <a:extLst>
              <a:ext uri="{FF2B5EF4-FFF2-40B4-BE49-F238E27FC236}">
                <a16:creationId xmlns:a16="http://schemas.microsoft.com/office/drawing/2014/main" id="{554CF04C-89A7-70B5-1E20-EEA5C9C75FE8}"/>
              </a:ext>
            </a:extLst>
          </p:cNvPr>
          <p:cNvSpPr/>
          <p:nvPr/>
        </p:nvSpPr>
        <p:spPr>
          <a:xfrm>
            <a:off x="4023558" y="323658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11" name="Rectangle 10">
            <a:extLst>
              <a:ext uri="{FF2B5EF4-FFF2-40B4-BE49-F238E27FC236}">
                <a16:creationId xmlns:a16="http://schemas.microsoft.com/office/drawing/2014/main" id="{391B139D-76E9-85DF-2B01-FE572DF096AB}"/>
              </a:ext>
            </a:extLst>
          </p:cNvPr>
          <p:cNvSpPr/>
          <p:nvPr/>
        </p:nvSpPr>
        <p:spPr>
          <a:xfrm>
            <a:off x="5866736" y="2166906"/>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12" name="Rectangle 11">
            <a:extLst>
              <a:ext uri="{FF2B5EF4-FFF2-40B4-BE49-F238E27FC236}">
                <a16:creationId xmlns:a16="http://schemas.microsoft.com/office/drawing/2014/main" id="{8EAFDDCA-B001-3F4D-8535-B417A9AFAB5A}"/>
              </a:ext>
            </a:extLst>
          </p:cNvPr>
          <p:cNvSpPr/>
          <p:nvPr/>
        </p:nvSpPr>
        <p:spPr>
          <a:xfrm>
            <a:off x="5866736" y="270749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13" name="Rectangle 12">
            <a:extLst>
              <a:ext uri="{FF2B5EF4-FFF2-40B4-BE49-F238E27FC236}">
                <a16:creationId xmlns:a16="http://schemas.microsoft.com/office/drawing/2014/main" id="{988AA21B-8703-EECF-8C4D-9CFBE030B7B9}"/>
              </a:ext>
            </a:extLst>
          </p:cNvPr>
          <p:cNvSpPr/>
          <p:nvPr/>
        </p:nvSpPr>
        <p:spPr>
          <a:xfrm>
            <a:off x="5866736" y="323658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14" name="Freeform: Shape 13">
            <a:extLst>
              <a:ext uri="{FF2B5EF4-FFF2-40B4-BE49-F238E27FC236}">
                <a16:creationId xmlns:a16="http://schemas.microsoft.com/office/drawing/2014/main" id="{2B7A9AE3-1A42-658F-7998-0277AA6B7DD9}"/>
              </a:ext>
            </a:extLst>
          </p:cNvPr>
          <p:cNvSpPr/>
          <p:nvPr/>
        </p:nvSpPr>
        <p:spPr>
          <a:xfrm>
            <a:off x="1164597" y="2440075"/>
            <a:ext cx="264913" cy="483079"/>
          </a:xfrm>
          <a:custGeom>
            <a:avLst/>
            <a:gdLst>
              <a:gd name="connsiteX0" fmla="*/ 0 w 264913"/>
              <a:gd name="connsiteY0" fmla="*/ 0 h 483079"/>
              <a:gd name="connsiteX1" fmla="*/ 264544 w 264913"/>
              <a:gd name="connsiteY1" fmla="*/ 247290 h 483079"/>
              <a:gd name="connsiteX2" fmla="*/ 46008 w 264913"/>
              <a:gd name="connsiteY2" fmla="*/ 483079 h 483079"/>
            </a:gdLst>
            <a:ahLst/>
            <a:cxnLst>
              <a:cxn ang="0">
                <a:pos x="connsiteX0" y="connsiteY0"/>
              </a:cxn>
              <a:cxn ang="0">
                <a:pos x="connsiteX1" y="connsiteY1"/>
              </a:cxn>
              <a:cxn ang="0">
                <a:pos x="connsiteX2" y="connsiteY2"/>
              </a:cxn>
            </a:cxnLst>
            <a:rect l="l" t="t" r="r" b="b"/>
            <a:pathLst>
              <a:path w="264913" h="483079">
                <a:moveTo>
                  <a:pt x="0" y="0"/>
                </a:moveTo>
                <a:cubicBezTo>
                  <a:pt x="128438" y="83388"/>
                  <a:pt x="256876" y="166777"/>
                  <a:pt x="264544" y="247290"/>
                </a:cubicBezTo>
                <a:cubicBezTo>
                  <a:pt x="272212" y="327803"/>
                  <a:pt x="159110" y="405441"/>
                  <a:pt x="46008" y="483079"/>
                </a:cubicBezTo>
              </a:path>
            </a:pathLst>
          </a:custGeom>
          <a:ln w="38100">
            <a:headEnd type="triangl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5" name="Arrow: Right 14">
            <a:extLst>
              <a:ext uri="{FF2B5EF4-FFF2-40B4-BE49-F238E27FC236}">
                <a16:creationId xmlns:a16="http://schemas.microsoft.com/office/drawing/2014/main" id="{E980D0FD-0F8E-5FCA-6CCC-37DF866C4178}"/>
              </a:ext>
            </a:extLst>
          </p:cNvPr>
          <p:cNvSpPr/>
          <p:nvPr/>
        </p:nvSpPr>
        <p:spPr>
          <a:xfrm>
            <a:off x="1414067" y="2788004"/>
            <a:ext cx="514708" cy="4025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51F112EC-9149-31BC-65CF-29B388600B84}"/>
              </a:ext>
            </a:extLst>
          </p:cNvPr>
          <p:cNvSpPr/>
          <p:nvPr/>
        </p:nvSpPr>
        <p:spPr>
          <a:xfrm>
            <a:off x="3257245" y="2773628"/>
            <a:ext cx="514708" cy="4025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84B092C0-5017-DB0C-DE0C-2EF280B4C76C}"/>
              </a:ext>
            </a:extLst>
          </p:cNvPr>
          <p:cNvSpPr/>
          <p:nvPr/>
        </p:nvSpPr>
        <p:spPr>
          <a:xfrm>
            <a:off x="5100423" y="2773628"/>
            <a:ext cx="514708" cy="4025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F06F9998-629B-79CE-FFA8-2D714EB772A4}"/>
              </a:ext>
            </a:extLst>
          </p:cNvPr>
          <p:cNvSpPr/>
          <p:nvPr/>
        </p:nvSpPr>
        <p:spPr>
          <a:xfrm>
            <a:off x="3005640" y="2943283"/>
            <a:ext cx="264913" cy="534838"/>
          </a:xfrm>
          <a:custGeom>
            <a:avLst/>
            <a:gdLst>
              <a:gd name="connsiteX0" fmla="*/ 0 w 264913"/>
              <a:gd name="connsiteY0" fmla="*/ 0 h 483079"/>
              <a:gd name="connsiteX1" fmla="*/ 264544 w 264913"/>
              <a:gd name="connsiteY1" fmla="*/ 247290 h 483079"/>
              <a:gd name="connsiteX2" fmla="*/ 46008 w 264913"/>
              <a:gd name="connsiteY2" fmla="*/ 483079 h 483079"/>
            </a:gdLst>
            <a:ahLst/>
            <a:cxnLst>
              <a:cxn ang="0">
                <a:pos x="connsiteX0" y="connsiteY0"/>
              </a:cxn>
              <a:cxn ang="0">
                <a:pos x="connsiteX1" y="connsiteY1"/>
              </a:cxn>
              <a:cxn ang="0">
                <a:pos x="connsiteX2" y="connsiteY2"/>
              </a:cxn>
            </a:cxnLst>
            <a:rect l="l" t="t" r="r" b="b"/>
            <a:pathLst>
              <a:path w="264913" h="483079">
                <a:moveTo>
                  <a:pt x="0" y="0"/>
                </a:moveTo>
                <a:cubicBezTo>
                  <a:pt x="128438" y="83388"/>
                  <a:pt x="256876" y="166777"/>
                  <a:pt x="264544" y="247290"/>
                </a:cubicBezTo>
                <a:cubicBezTo>
                  <a:pt x="272212" y="327803"/>
                  <a:pt x="159110" y="405441"/>
                  <a:pt x="46008" y="483079"/>
                </a:cubicBezTo>
              </a:path>
            </a:pathLst>
          </a:custGeom>
          <a:ln w="38100">
            <a:headEnd type="triangl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Freeform: Shape 18">
            <a:extLst>
              <a:ext uri="{FF2B5EF4-FFF2-40B4-BE49-F238E27FC236}">
                <a16:creationId xmlns:a16="http://schemas.microsoft.com/office/drawing/2014/main" id="{FBD160D8-8472-8DEE-0A23-C7E4E047619F}"/>
              </a:ext>
            </a:extLst>
          </p:cNvPr>
          <p:cNvSpPr/>
          <p:nvPr/>
        </p:nvSpPr>
        <p:spPr>
          <a:xfrm>
            <a:off x="4848818" y="3478121"/>
            <a:ext cx="264913" cy="645089"/>
          </a:xfrm>
          <a:custGeom>
            <a:avLst/>
            <a:gdLst>
              <a:gd name="connsiteX0" fmla="*/ 0 w 264913"/>
              <a:gd name="connsiteY0" fmla="*/ 0 h 483079"/>
              <a:gd name="connsiteX1" fmla="*/ 264544 w 264913"/>
              <a:gd name="connsiteY1" fmla="*/ 247290 h 483079"/>
              <a:gd name="connsiteX2" fmla="*/ 46008 w 264913"/>
              <a:gd name="connsiteY2" fmla="*/ 483079 h 483079"/>
            </a:gdLst>
            <a:ahLst/>
            <a:cxnLst>
              <a:cxn ang="0">
                <a:pos x="connsiteX0" y="connsiteY0"/>
              </a:cxn>
              <a:cxn ang="0">
                <a:pos x="connsiteX1" y="connsiteY1"/>
              </a:cxn>
              <a:cxn ang="0">
                <a:pos x="connsiteX2" y="connsiteY2"/>
              </a:cxn>
            </a:cxnLst>
            <a:rect l="l" t="t" r="r" b="b"/>
            <a:pathLst>
              <a:path w="264913" h="483079">
                <a:moveTo>
                  <a:pt x="0" y="0"/>
                </a:moveTo>
                <a:cubicBezTo>
                  <a:pt x="128438" y="83388"/>
                  <a:pt x="256876" y="166777"/>
                  <a:pt x="264544" y="247290"/>
                </a:cubicBezTo>
                <a:cubicBezTo>
                  <a:pt x="272212" y="327803"/>
                  <a:pt x="159110" y="405441"/>
                  <a:pt x="46008" y="483079"/>
                </a:cubicBezTo>
              </a:path>
            </a:pathLst>
          </a:custGeom>
          <a:ln w="38100">
            <a:headEnd type="triangl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A0579D9E-70F0-5495-7819-049F3F2FF7C6}"/>
              </a:ext>
            </a:extLst>
          </p:cNvPr>
          <p:cNvSpPr txBox="1"/>
          <p:nvPr/>
        </p:nvSpPr>
        <p:spPr>
          <a:xfrm>
            <a:off x="213102" y="1668812"/>
            <a:ext cx="1083951" cy="369332"/>
          </a:xfrm>
          <a:prstGeom prst="rect">
            <a:avLst/>
          </a:prstGeom>
          <a:noFill/>
        </p:spPr>
        <p:txBody>
          <a:bodyPr wrap="none" rtlCol="0">
            <a:spAutoFit/>
          </a:bodyPr>
          <a:lstStyle/>
          <a:p>
            <a:r>
              <a:rPr lang="en-US" dirty="0"/>
              <a:t>i = 0, j = 0</a:t>
            </a:r>
          </a:p>
        </p:txBody>
      </p:sp>
      <p:sp>
        <p:nvSpPr>
          <p:cNvPr id="21" name="TextBox 20">
            <a:extLst>
              <a:ext uri="{FF2B5EF4-FFF2-40B4-BE49-F238E27FC236}">
                <a16:creationId xmlns:a16="http://schemas.microsoft.com/office/drawing/2014/main" id="{366BF8D0-0E88-C5D6-BC14-93EFC20C95BF}"/>
              </a:ext>
            </a:extLst>
          </p:cNvPr>
          <p:cNvSpPr txBox="1"/>
          <p:nvPr/>
        </p:nvSpPr>
        <p:spPr>
          <a:xfrm>
            <a:off x="2051034" y="1668812"/>
            <a:ext cx="1083951" cy="369332"/>
          </a:xfrm>
          <a:prstGeom prst="rect">
            <a:avLst/>
          </a:prstGeom>
          <a:noFill/>
        </p:spPr>
        <p:txBody>
          <a:bodyPr wrap="none" rtlCol="0">
            <a:spAutoFit/>
          </a:bodyPr>
          <a:lstStyle/>
          <a:p>
            <a:r>
              <a:rPr lang="en-US" dirty="0"/>
              <a:t>i = 0, j = 1</a:t>
            </a:r>
          </a:p>
        </p:txBody>
      </p:sp>
      <p:sp>
        <p:nvSpPr>
          <p:cNvPr id="22" name="TextBox 21">
            <a:extLst>
              <a:ext uri="{FF2B5EF4-FFF2-40B4-BE49-F238E27FC236}">
                <a16:creationId xmlns:a16="http://schemas.microsoft.com/office/drawing/2014/main" id="{992FFF33-1AA8-0D75-7C89-EB79F34A986A}"/>
              </a:ext>
            </a:extLst>
          </p:cNvPr>
          <p:cNvSpPr txBox="1"/>
          <p:nvPr/>
        </p:nvSpPr>
        <p:spPr>
          <a:xfrm>
            <a:off x="3894212" y="1674565"/>
            <a:ext cx="1083951" cy="369332"/>
          </a:xfrm>
          <a:prstGeom prst="rect">
            <a:avLst/>
          </a:prstGeom>
          <a:noFill/>
        </p:spPr>
        <p:txBody>
          <a:bodyPr wrap="none" rtlCol="0">
            <a:spAutoFit/>
          </a:bodyPr>
          <a:lstStyle/>
          <a:p>
            <a:r>
              <a:rPr lang="en-US" dirty="0"/>
              <a:t>i = 0, j = 2</a:t>
            </a:r>
          </a:p>
        </p:txBody>
      </p:sp>
      <p:sp>
        <p:nvSpPr>
          <p:cNvPr id="23" name="TextBox 22">
            <a:extLst>
              <a:ext uri="{FF2B5EF4-FFF2-40B4-BE49-F238E27FC236}">
                <a16:creationId xmlns:a16="http://schemas.microsoft.com/office/drawing/2014/main" id="{DEEF6A7D-176C-B13E-3D13-279A33B4C5E8}"/>
              </a:ext>
            </a:extLst>
          </p:cNvPr>
          <p:cNvSpPr txBox="1"/>
          <p:nvPr/>
        </p:nvSpPr>
        <p:spPr>
          <a:xfrm>
            <a:off x="5737390" y="1668812"/>
            <a:ext cx="1083951" cy="369332"/>
          </a:xfrm>
          <a:prstGeom prst="rect">
            <a:avLst/>
          </a:prstGeom>
          <a:noFill/>
        </p:spPr>
        <p:txBody>
          <a:bodyPr wrap="none" rtlCol="0">
            <a:spAutoFit/>
          </a:bodyPr>
          <a:lstStyle/>
          <a:p>
            <a:r>
              <a:rPr lang="en-US" dirty="0"/>
              <a:t>i = 1, j = 0</a:t>
            </a:r>
          </a:p>
        </p:txBody>
      </p:sp>
      <p:sp>
        <p:nvSpPr>
          <p:cNvPr id="24" name="Rectangle 23">
            <a:extLst>
              <a:ext uri="{FF2B5EF4-FFF2-40B4-BE49-F238E27FC236}">
                <a16:creationId xmlns:a16="http://schemas.microsoft.com/office/drawing/2014/main" id="{C5726022-8FD9-3B16-F16B-5FA573E228D6}"/>
              </a:ext>
            </a:extLst>
          </p:cNvPr>
          <p:cNvSpPr/>
          <p:nvPr/>
        </p:nvSpPr>
        <p:spPr>
          <a:xfrm>
            <a:off x="337202" y="3771420"/>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25" name="Rectangle 24">
            <a:extLst>
              <a:ext uri="{FF2B5EF4-FFF2-40B4-BE49-F238E27FC236}">
                <a16:creationId xmlns:a16="http://schemas.microsoft.com/office/drawing/2014/main" id="{3FF6F724-B88D-B443-74FD-117F7AA6D183}"/>
              </a:ext>
            </a:extLst>
          </p:cNvPr>
          <p:cNvSpPr/>
          <p:nvPr/>
        </p:nvSpPr>
        <p:spPr>
          <a:xfrm>
            <a:off x="2180379" y="3771420"/>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26" name="Rectangle 25">
            <a:extLst>
              <a:ext uri="{FF2B5EF4-FFF2-40B4-BE49-F238E27FC236}">
                <a16:creationId xmlns:a16="http://schemas.microsoft.com/office/drawing/2014/main" id="{933339BE-4719-6239-0843-A2E42F956ACE}"/>
              </a:ext>
            </a:extLst>
          </p:cNvPr>
          <p:cNvSpPr/>
          <p:nvPr/>
        </p:nvSpPr>
        <p:spPr>
          <a:xfrm>
            <a:off x="4023558" y="3776191"/>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27" name="Rectangle 26">
            <a:extLst>
              <a:ext uri="{FF2B5EF4-FFF2-40B4-BE49-F238E27FC236}">
                <a16:creationId xmlns:a16="http://schemas.microsoft.com/office/drawing/2014/main" id="{A044A9B9-92C1-D6CC-E86A-8FBC2AF356E4}"/>
              </a:ext>
            </a:extLst>
          </p:cNvPr>
          <p:cNvSpPr/>
          <p:nvPr/>
        </p:nvSpPr>
        <p:spPr>
          <a:xfrm>
            <a:off x="5866736" y="3776191"/>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28" name="Rectangle 27">
            <a:extLst>
              <a:ext uri="{FF2B5EF4-FFF2-40B4-BE49-F238E27FC236}">
                <a16:creationId xmlns:a16="http://schemas.microsoft.com/office/drawing/2014/main" id="{AB9D3388-A096-262E-50BE-0AE780B12CDF}"/>
              </a:ext>
            </a:extLst>
          </p:cNvPr>
          <p:cNvSpPr/>
          <p:nvPr/>
        </p:nvSpPr>
        <p:spPr>
          <a:xfrm>
            <a:off x="7709914" y="217347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29" name="Rectangle 28">
            <a:extLst>
              <a:ext uri="{FF2B5EF4-FFF2-40B4-BE49-F238E27FC236}">
                <a16:creationId xmlns:a16="http://schemas.microsoft.com/office/drawing/2014/main" id="{88D255D3-CDB2-0236-1D41-FF569B575C7B}"/>
              </a:ext>
            </a:extLst>
          </p:cNvPr>
          <p:cNvSpPr/>
          <p:nvPr/>
        </p:nvSpPr>
        <p:spPr>
          <a:xfrm>
            <a:off x="7709914" y="270831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30" name="Rectangle 29">
            <a:extLst>
              <a:ext uri="{FF2B5EF4-FFF2-40B4-BE49-F238E27FC236}">
                <a16:creationId xmlns:a16="http://schemas.microsoft.com/office/drawing/2014/main" id="{812EE7F8-220B-63FF-F786-6DD469B142B6}"/>
              </a:ext>
            </a:extLst>
          </p:cNvPr>
          <p:cNvSpPr/>
          <p:nvPr/>
        </p:nvSpPr>
        <p:spPr>
          <a:xfrm>
            <a:off x="7709914" y="3237400"/>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31" name="Arrow: Right 30">
            <a:extLst>
              <a:ext uri="{FF2B5EF4-FFF2-40B4-BE49-F238E27FC236}">
                <a16:creationId xmlns:a16="http://schemas.microsoft.com/office/drawing/2014/main" id="{CBADCBC1-9C47-4D13-C803-AFA1FB690422}"/>
              </a:ext>
            </a:extLst>
          </p:cNvPr>
          <p:cNvSpPr/>
          <p:nvPr/>
        </p:nvSpPr>
        <p:spPr>
          <a:xfrm>
            <a:off x="6943601" y="2774446"/>
            <a:ext cx="514708" cy="4025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0C6F240-F12E-1F5B-EBA1-FCF6F64270B4}"/>
              </a:ext>
            </a:extLst>
          </p:cNvPr>
          <p:cNvSpPr txBox="1"/>
          <p:nvPr/>
        </p:nvSpPr>
        <p:spPr>
          <a:xfrm>
            <a:off x="7580568" y="1669630"/>
            <a:ext cx="1083951" cy="369332"/>
          </a:xfrm>
          <a:prstGeom prst="rect">
            <a:avLst/>
          </a:prstGeom>
          <a:noFill/>
        </p:spPr>
        <p:txBody>
          <a:bodyPr wrap="none" rtlCol="0">
            <a:spAutoFit/>
          </a:bodyPr>
          <a:lstStyle/>
          <a:p>
            <a:r>
              <a:rPr lang="en-US" dirty="0"/>
              <a:t>i = 1, j = 1</a:t>
            </a:r>
          </a:p>
        </p:txBody>
      </p:sp>
      <p:sp>
        <p:nvSpPr>
          <p:cNvPr id="33" name="Rectangle 32">
            <a:extLst>
              <a:ext uri="{FF2B5EF4-FFF2-40B4-BE49-F238E27FC236}">
                <a16:creationId xmlns:a16="http://schemas.microsoft.com/office/drawing/2014/main" id="{F1929167-CA7C-8897-BBE0-FE4F9C52C34E}"/>
              </a:ext>
            </a:extLst>
          </p:cNvPr>
          <p:cNvSpPr/>
          <p:nvPr/>
        </p:nvSpPr>
        <p:spPr>
          <a:xfrm>
            <a:off x="7709914" y="3777009"/>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34" name="Freeform: Shape 33">
            <a:extLst>
              <a:ext uri="{FF2B5EF4-FFF2-40B4-BE49-F238E27FC236}">
                <a16:creationId xmlns:a16="http://schemas.microsoft.com/office/drawing/2014/main" id="{69C75002-53A8-A85A-5D7A-C4569239D540}"/>
              </a:ext>
            </a:extLst>
          </p:cNvPr>
          <p:cNvSpPr/>
          <p:nvPr/>
        </p:nvSpPr>
        <p:spPr>
          <a:xfrm>
            <a:off x="6742455" y="2369392"/>
            <a:ext cx="264913" cy="677839"/>
          </a:xfrm>
          <a:custGeom>
            <a:avLst/>
            <a:gdLst>
              <a:gd name="connsiteX0" fmla="*/ 0 w 264913"/>
              <a:gd name="connsiteY0" fmla="*/ 0 h 483079"/>
              <a:gd name="connsiteX1" fmla="*/ 264544 w 264913"/>
              <a:gd name="connsiteY1" fmla="*/ 247290 h 483079"/>
              <a:gd name="connsiteX2" fmla="*/ 46008 w 264913"/>
              <a:gd name="connsiteY2" fmla="*/ 483079 h 483079"/>
            </a:gdLst>
            <a:ahLst/>
            <a:cxnLst>
              <a:cxn ang="0">
                <a:pos x="connsiteX0" y="connsiteY0"/>
              </a:cxn>
              <a:cxn ang="0">
                <a:pos x="connsiteX1" y="connsiteY1"/>
              </a:cxn>
              <a:cxn ang="0">
                <a:pos x="connsiteX2" y="connsiteY2"/>
              </a:cxn>
            </a:cxnLst>
            <a:rect l="l" t="t" r="r" b="b"/>
            <a:pathLst>
              <a:path w="264913" h="483079">
                <a:moveTo>
                  <a:pt x="0" y="0"/>
                </a:moveTo>
                <a:cubicBezTo>
                  <a:pt x="128438" y="83388"/>
                  <a:pt x="256876" y="166777"/>
                  <a:pt x="264544" y="247290"/>
                </a:cubicBezTo>
                <a:cubicBezTo>
                  <a:pt x="272212" y="327803"/>
                  <a:pt x="159110" y="405441"/>
                  <a:pt x="46008" y="483079"/>
                </a:cubicBezTo>
              </a:path>
            </a:pathLst>
          </a:custGeom>
          <a:ln w="38100">
            <a:headEnd type="triangl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5" name="Rectangle 34">
            <a:extLst>
              <a:ext uri="{FF2B5EF4-FFF2-40B4-BE49-F238E27FC236}">
                <a16:creationId xmlns:a16="http://schemas.microsoft.com/office/drawing/2014/main" id="{30B9E7B2-D92E-5D00-23F0-BA3FCCF2873F}"/>
              </a:ext>
            </a:extLst>
          </p:cNvPr>
          <p:cNvSpPr/>
          <p:nvPr/>
        </p:nvSpPr>
        <p:spPr>
          <a:xfrm>
            <a:off x="9494145" y="217347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36" name="Rectangle 35">
            <a:extLst>
              <a:ext uri="{FF2B5EF4-FFF2-40B4-BE49-F238E27FC236}">
                <a16:creationId xmlns:a16="http://schemas.microsoft.com/office/drawing/2014/main" id="{A7AD51EE-D040-DD9B-CEA0-6E89D2938C02}"/>
              </a:ext>
            </a:extLst>
          </p:cNvPr>
          <p:cNvSpPr/>
          <p:nvPr/>
        </p:nvSpPr>
        <p:spPr>
          <a:xfrm>
            <a:off x="9494145" y="270831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37" name="Rectangle 36">
            <a:extLst>
              <a:ext uri="{FF2B5EF4-FFF2-40B4-BE49-F238E27FC236}">
                <a16:creationId xmlns:a16="http://schemas.microsoft.com/office/drawing/2014/main" id="{7EBD73BB-2C4C-219B-94A9-953BCF24AABA}"/>
              </a:ext>
            </a:extLst>
          </p:cNvPr>
          <p:cNvSpPr/>
          <p:nvPr/>
        </p:nvSpPr>
        <p:spPr>
          <a:xfrm>
            <a:off x="9494145" y="3237400"/>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38" name="Arrow: Right 37">
            <a:extLst>
              <a:ext uri="{FF2B5EF4-FFF2-40B4-BE49-F238E27FC236}">
                <a16:creationId xmlns:a16="http://schemas.microsoft.com/office/drawing/2014/main" id="{2ECDBDD0-211D-A741-D812-219291054591}"/>
              </a:ext>
            </a:extLst>
          </p:cNvPr>
          <p:cNvSpPr/>
          <p:nvPr/>
        </p:nvSpPr>
        <p:spPr>
          <a:xfrm>
            <a:off x="8727832" y="2774446"/>
            <a:ext cx="514708" cy="4025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43D89B02-608A-D045-241A-5278058077F7}"/>
              </a:ext>
            </a:extLst>
          </p:cNvPr>
          <p:cNvSpPr txBox="1"/>
          <p:nvPr/>
        </p:nvSpPr>
        <p:spPr>
          <a:xfrm>
            <a:off x="9364799" y="1669630"/>
            <a:ext cx="1083951" cy="369332"/>
          </a:xfrm>
          <a:prstGeom prst="rect">
            <a:avLst/>
          </a:prstGeom>
          <a:noFill/>
        </p:spPr>
        <p:txBody>
          <a:bodyPr wrap="none" rtlCol="0">
            <a:spAutoFit/>
          </a:bodyPr>
          <a:lstStyle/>
          <a:p>
            <a:r>
              <a:rPr lang="en-US" dirty="0"/>
              <a:t>i = 2, j = 0</a:t>
            </a:r>
          </a:p>
        </p:txBody>
      </p:sp>
      <p:sp>
        <p:nvSpPr>
          <p:cNvPr id="40" name="Rectangle 39">
            <a:extLst>
              <a:ext uri="{FF2B5EF4-FFF2-40B4-BE49-F238E27FC236}">
                <a16:creationId xmlns:a16="http://schemas.microsoft.com/office/drawing/2014/main" id="{0A488896-A87B-6544-4AA3-3D9AABDF339A}"/>
              </a:ext>
            </a:extLst>
          </p:cNvPr>
          <p:cNvSpPr/>
          <p:nvPr/>
        </p:nvSpPr>
        <p:spPr>
          <a:xfrm>
            <a:off x="9494145" y="3777009"/>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41" name="Rectangle 40">
            <a:extLst>
              <a:ext uri="{FF2B5EF4-FFF2-40B4-BE49-F238E27FC236}">
                <a16:creationId xmlns:a16="http://schemas.microsoft.com/office/drawing/2014/main" id="{5E571DE4-243F-06EB-BC49-CBC627134D35}"/>
              </a:ext>
            </a:extLst>
          </p:cNvPr>
          <p:cNvSpPr/>
          <p:nvPr/>
        </p:nvSpPr>
        <p:spPr>
          <a:xfrm>
            <a:off x="11215063" y="2166906"/>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1</a:t>
            </a:r>
          </a:p>
        </p:txBody>
      </p:sp>
      <p:sp>
        <p:nvSpPr>
          <p:cNvPr id="42" name="Rectangle 41">
            <a:extLst>
              <a:ext uri="{FF2B5EF4-FFF2-40B4-BE49-F238E27FC236}">
                <a16:creationId xmlns:a16="http://schemas.microsoft.com/office/drawing/2014/main" id="{FBB42E6B-6857-BD56-AF7C-DCF8AF449497}"/>
              </a:ext>
            </a:extLst>
          </p:cNvPr>
          <p:cNvSpPr/>
          <p:nvPr/>
        </p:nvSpPr>
        <p:spPr>
          <a:xfrm>
            <a:off x="11215063" y="2701744"/>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2</a:t>
            </a:r>
          </a:p>
        </p:txBody>
      </p:sp>
      <p:sp>
        <p:nvSpPr>
          <p:cNvPr id="43" name="Rectangle 42">
            <a:extLst>
              <a:ext uri="{FF2B5EF4-FFF2-40B4-BE49-F238E27FC236}">
                <a16:creationId xmlns:a16="http://schemas.microsoft.com/office/drawing/2014/main" id="{677C57EA-2E6C-F9AA-48D2-66224CA45C83}"/>
              </a:ext>
            </a:extLst>
          </p:cNvPr>
          <p:cNvSpPr/>
          <p:nvPr/>
        </p:nvSpPr>
        <p:spPr>
          <a:xfrm>
            <a:off x="11215063" y="3230832"/>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3</a:t>
            </a:r>
          </a:p>
        </p:txBody>
      </p:sp>
      <p:sp>
        <p:nvSpPr>
          <p:cNvPr id="44" name="Arrow: Right 43">
            <a:extLst>
              <a:ext uri="{FF2B5EF4-FFF2-40B4-BE49-F238E27FC236}">
                <a16:creationId xmlns:a16="http://schemas.microsoft.com/office/drawing/2014/main" id="{281EA9CB-F899-10DF-57BD-9EDE4702E88A}"/>
              </a:ext>
            </a:extLst>
          </p:cNvPr>
          <p:cNvSpPr/>
          <p:nvPr/>
        </p:nvSpPr>
        <p:spPr>
          <a:xfrm>
            <a:off x="10448750" y="2767878"/>
            <a:ext cx="514708" cy="4025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8EFC662-7399-834A-FA8B-69377C3AC5EA}"/>
              </a:ext>
            </a:extLst>
          </p:cNvPr>
          <p:cNvSpPr/>
          <p:nvPr/>
        </p:nvSpPr>
        <p:spPr>
          <a:xfrm>
            <a:off x="11215063" y="3770441"/>
            <a:ext cx="825260" cy="534838"/>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4</a:t>
            </a:r>
          </a:p>
        </p:txBody>
      </p:sp>
      <p:sp>
        <p:nvSpPr>
          <p:cNvPr id="46" name="Freeform: Shape 45">
            <a:extLst>
              <a:ext uri="{FF2B5EF4-FFF2-40B4-BE49-F238E27FC236}">
                <a16:creationId xmlns:a16="http://schemas.microsoft.com/office/drawing/2014/main" id="{560988C5-5FED-B7A1-BBE1-9785B04899E4}"/>
              </a:ext>
            </a:extLst>
          </p:cNvPr>
          <p:cNvSpPr/>
          <p:nvPr/>
        </p:nvSpPr>
        <p:spPr>
          <a:xfrm>
            <a:off x="8535174" y="2898480"/>
            <a:ext cx="264913" cy="677839"/>
          </a:xfrm>
          <a:custGeom>
            <a:avLst/>
            <a:gdLst>
              <a:gd name="connsiteX0" fmla="*/ 0 w 264913"/>
              <a:gd name="connsiteY0" fmla="*/ 0 h 483079"/>
              <a:gd name="connsiteX1" fmla="*/ 264544 w 264913"/>
              <a:gd name="connsiteY1" fmla="*/ 247290 h 483079"/>
              <a:gd name="connsiteX2" fmla="*/ 46008 w 264913"/>
              <a:gd name="connsiteY2" fmla="*/ 483079 h 483079"/>
            </a:gdLst>
            <a:ahLst/>
            <a:cxnLst>
              <a:cxn ang="0">
                <a:pos x="connsiteX0" y="connsiteY0"/>
              </a:cxn>
              <a:cxn ang="0">
                <a:pos x="connsiteX1" y="connsiteY1"/>
              </a:cxn>
              <a:cxn ang="0">
                <a:pos x="connsiteX2" y="connsiteY2"/>
              </a:cxn>
            </a:cxnLst>
            <a:rect l="l" t="t" r="r" b="b"/>
            <a:pathLst>
              <a:path w="264913" h="483079">
                <a:moveTo>
                  <a:pt x="0" y="0"/>
                </a:moveTo>
                <a:cubicBezTo>
                  <a:pt x="128438" y="83388"/>
                  <a:pt x="256876" y="166777"/>
                  <a:pt x="264544" y="247290"/>
                </a:cubicBezTo>
                <a:cubicBezTo>
                  <a:pt x="272212" y="327803"/>
                  <a:pt x="159110" y="405441"/>
                  <a:pt x="46008" y="483079"/>
                </a:cubicBezTo>
              </a:path>
            </a:pathLst>
          </a:custGeom>
          <a:ln w="38100">
            <a:headEnd type="triangl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7" name="Freeform: Shape 46">
            <a:extLst>
              <a:ext uri="{FF2B5EF4-FFF2-40B4-BE49-F238E27FC236}">
                <a16:creationId xmlns:a16="http://schemas.microsoft.com/office/drawing/2014/main" id="{C0444915-9954-4421-8781-275C2703339D}"/>
              </a:ext>
            </a:extLst>
          </p:cNvPr>
          <p:cNvSpPr/>
          <p:nvPr/>
        </p:nvSpPr>
        <p:spPr>
          <a:xfrm>
            <a:off x="10369864" y="2342694"/>
            <a:ext cx="264913" cy="677839"/>
          </a:xfrm>
          <a:custGeom>
            <a:avLst/>
            <a:gdLst>
              <a:gd name="connsiteX0" fmla="*/ 0 w 264913"/>
              <a:gd name="connsiteY0" fmla="*/ 0 h 483079"/>
              <a:gd name="connsiteX1" fmla="*/ 264544 w 264913"/>
              <a:gd name="connsiteY1" fmla="*/ 247290 h 483079"/>
              <a:gd name="connsiteX2" fmla="*/ 46008 w 264913"/>
              <a:gd name="connsiteY2" fmla="*/ 483079 h 483079"/>
            </a:gdLst>
            <a:ahLst/>
            <a:cxnLst>
              <a:cxn ang="0">
                <a:pos x="connsiteX0" y="connsiteY0"/>
              </a:cxn>
              <a:cxn ang="0">
                <a:pos x="connsiteX1" y="connsiteY1"/>
              </a:cxn>
              <a:cxn ang="0">
                <a:pos x="connsiteX2" y="connsiteY2"/>
              </a:cxn>
            </a:cxnLst>
            <a:rect l="l" t="t" r="r" b="b"/>
            <a:pathLst>
              <a:path w="264913" h="483079">
                <a:moveTo>
                  <a:pt x="0" y="0"/>
                </a:moveTo>
                <a:cubicBezTo>
                  <a:pt x="128438" y="83388"/>
                  <a:pt x="256876" y="166777"/>
                  <a:pt x="264544" y="247290"/>
                </a:cubicBezTo>
                <a:cubicBezTo>
                  <a:pt x="272212" y="327803"/>
                  <a:pt x="159110" y="405441"/>
                  <a:pt x="46008" y="483079"/>
                </a:cubicBezTo>
              </a:path>
            </a:pathLst>
          </a:custGeom>
          <a:ln w="38100">
            <a:headEnd type="triangl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8" name="Footer Placeholder 47">
            <a:extLst>
              <a:ext uri="{FF2B5EF4-FFF2-40B4-BE49-F238E27FC236}">
                <a16:creationId xmlns:a16="http://schemas.microsoft.com/office/drawing/2014/main" id="{C5237918-4F2D-1C33-18F5-F798945EC193}"/>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946667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F5E39A-631C-F605-7C64-2FA2FACBA9A4}"/>
              </a:ext>
            </a:extLst>
          </p:cNvPr>
          <p:cNvSpPr txBox="1"/>
          <p:nvPr/>
        </p:nvSpPr>
        <p:spPr>
          <a:xfrm>
            <a:off x="835680" y="1543642"/>
            <a:ext cx="4647426" cy="3624775"/>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a1[N];</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j;</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for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0;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&lt; N-1;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for (j = 0; j &lt; N–i-1;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j++</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if (a1[j] &gt; a1[j+1])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int temp;</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temp = a1[j];</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a1[j] = a1[j+1];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a1[j+1] = temp;</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TextBox 2">
            <a:extLst>
              <a:ext uri="{FF2B5EF4-FFF2-40B4-BE49-F238E27FC236}">
                <a16:creationId xmlns:a16="http://schemas.microsoft.com/office/drawing/2014/main" id="{C2A218CE-5F99-1F36-1463-E8099621BADD}"/>
              </a:ext>
            </a:extLst>
          </p:cNvPr>
          <p:cNvSpPr txBox="1"/>
          <p:nvPr/>
        </p:nvSpPr>
        <p:spPr>
          <a:xfrm>
            <a:off x="6669206" y="1543642"/>
            <a:ext cx="4462818" cy="1258421"/>
          </a:xfrm>
          <a:prstGeom prst="rect">
            <a:avLst/>
          </a:prstGeom>
          <a:noFill/>
        </p:spPr>
        <p:txBody>
          <a:bodyPr wrap="squar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bb_compare</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 int b)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return a &gt; b;</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endParaRPr lang="en-US" dirty="0"/>
          </a:p>
        </p:txBody>
      </p:sp>
      <p:sp>
        <p:nvSpPr>
          <p:cNvPr id="4" name="TextBox 3">
            <a:extLst>
              <a:ext uri="{FF2B5EF4-FFF2-40B4-BE49-F238E27FC236}">
                <a16:creationId xmlns:a16="http://schemas.microsoft.com/office/drawing/2014/main" id="{82058E77-4DDC-6B8A-EF24-1E2F1574E583}"/>
              </a:ext>
            </a:extLst>
          </p:cNvPr>
          <p:cNvSpPr txBox="1"/>
          <p:nvPr/>
        </p:nvSpPr>
        <p:spPr>
          <a:xfrm>
            <a:off x="6698776" y="3566615"/>
            <a:ext cx="4647426" cy="2439322"/>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void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bb_swap</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*v1, int *v2)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int temp;</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temp = *v1;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*v1 = *v2;</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*v2 = temp;</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endParaRPr lang="en-US" dirty="0">
              <a:latin typeface="Lucida Sans Typewriter" panose="020B0509030504030204" pitchFamily="49" charset="0"/>
              <a:ea typeface="Calibri" panose="020F0502020204030204" pitchFamily="34" charset="0"/>
              <a:cs typeface="Courier New" panose="02070309020205020404" pitchFamily="49" charset="0"/>
            </a:endParaRPr>
          </a:p>
          <a:p>
            <a:pPr>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bb_swap</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(&amp;(a1[j]),&amp;(a1[j+1]));</a:t>
            </a:r>
          </a:p>
        </p:txBody>
      </p:sp>
      <p:sp>
        <p:nvSpPr>
          <p:cNvPr id="5" name="Footer Placeholder 4">
            <a:extLst>
              <a:ext uri="{FF2B5EF4-FFF2-40B4-BE49-F238E27FC236}">
                <a16:creationId xmlns:a16="http://schemas.microsoft.com/office/drawing/2014/main" id="{E90570E6-F41D-15F6-700C-49062C788AF0}"/>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936203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3C44A-2E86-D0DF-7674-65B8D28BF3E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EFE167-9101-BE54-86B7-0E6C67FE8707}"/>
              </a:ext>
            </a:extLst>
          </p:cNvPr>
          <p:cNvSpPr>
            <a:spLocks noGrp="1"/>
          </p:cNvSpPr>
          <p:nvPr>
            <p:ph idx="1"/>
          </p:nvPr>
        </p:nvSpPr>
        <p:spPr>
          <a:xfrm>
            <a:off x="933734" y="1428465"/>
            <a:ext cx="10515600" cy="3310934"/>
          </a:xfrm>
        </p:spPr>
        <p:txBody>
          <a:bodyPr>
            <a:normAutofit fontScale="92500" lnSpcReduction="20000"/>
          </a:bodyPr>
          <a:lstStyle/>
          <a:p>
            <a:pPr marL="0" indent="0">
              <a:buNone/>
            </a:pPr>
            <a:r>
              <a:rPr lang="en-US" dirty="0"/>
              <a:t>Data types define how data is interpreted:</a:t>
            </a:r>
          </a:p>
          <a:p>
            <a:r>
              <a:rPr lang="en-US" dirty="0"/>
              <a:t>Numbers.</a:t>
            </a:r>
          </a:p>
          <a:p>
            <a:r>
              <a:rPr lang="en-US" dirty="0"/>
              <a:t>Characters and strings.</a:t>
            </a:r>
          </a:p>
          <a:p>
            <a:r>
              <a:rPr lang="en-US" dirty="0"/>
              <a:t>Logical values.</a:t>
            </a:r>
          </a:p>
          <a:p>
            <a:endParaRPr lang="en-US" dirty="0"/>
          </a:p>
          <a:p>
            <a:pPr marL="0" indent="0">
              <a:buNone/>
            </a:pPr>
            <a:r>
              <a:rPr lang="en-US" dirty="0"/>
              <a:t>Numbers:</a:t>
            </a:r>
          </a:p>
          <a:p>
            <a:r>
              <a:rPr lang="en-US" dirty="0"/>
              <a:t>Integers.</a:t>
            </a:r>
          </a:p>
          <a:p>
            <a:r>
              <a:rPr lang="en-US" dirty="0"/>
              <a:t>Floating-point.</a:t>
            </a:r>
          </a:p>
        </p:txBody>
      </p:sp>
      <p:sp>
        <p:nvSpPr>
          <p:cNvPr id="2" name="Footer Placeholder 1">
            <a:extLst>
              <a:ext uri="{FF2B5EF4-FFF2-40B4-BE49-F238E27FC236}">
                <a16:creationId xmlns:a16="http://schemas.microsoft.com/office/drawing/2014/main" id="{314589CD-0E76-55E7-1825-66645E98159C}"/>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4999914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195067-B8C3-DC51-655C-7B03BCF545AF}"/>
              </a:ext>
            </a:extLst>
          </p:cNvPr>
          <p:cNvSpPr txBox="1"/>
          <p:nvPr/>
        </p:nvSpPr>
        <p:spPr>
          <a:xfrm>
            <a:off x="3325504" y="1574042"/>
            <a:ext cx="5344733" cy="3624775"/>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double d1[N];</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j;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for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0;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&lt; N-1;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for (j = 0; j &lt; N-i-1;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j++</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if (d1[j] &gt; d1[j+1])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double temp;</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temp = d1[j];</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d1[j] = d1[j+1];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d1[j+1] = temp;</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p>
        </p:txBody>
      </p:sp>
      <p:sp>
        <p:nvSpPr>
          <p:cNvPr id="3" name="Footer Placeholder 2">
            <a:extLst>
              <a:ext uri="{FF2B5EF4-FFF2-40B4-BE49-F238E27FC236}">
                <a16:creationId xmlns:a16="http://schemas.microsoft.com/office/drawing/2014/main" id="{98DFED9A-EF24-7E93-AAB0-20D883AE6420}"/>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42890455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E5D20CF-13A6-FEBC-EA3B-141E7B6B1FAC}"/>
              </a:ext>
            </a:extLst>
          </p:cNvPr>
          <p:cNvSpPr/>
          <p:nvPr/>
        </p:nvSpPr>
        <p:spPr>
          <a:xfrm>
            <a:off x="3582837" y="989162"/>
            <a:ext cx="1127185" cy="55209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design</a:t>
            </a:r>
          </a:p>
        </p:txBody>
      </p:sp>
      <p:sp>
        <p:nvSpPr>
          <p:cNvPr id="3" name="Rectangle 2">
            <a:extLst>
              <a:ext uri="{FF2B5EF4-FFF2-40B4-BE49-F238E27FC236}">
                <a16:creationId xmlns:a16="http://schemas.microsoft.com/office/drawing/2014/main" id="{2AB9AC71-BF6A-ED14-5253-43011885A2FD}"/>
              </a:ext>
            </a:extLst>
          </p:cNvPr>
          <p:cNvSpPr/>
          <p:nvPr/>
        </p:nvSpPr>
        <p:spPr>
          <a:xfrm>
            <a:off x="5408762" y="989162"/>
            <a:ext cx="1127185" cy="55209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code</a:t>
            </a:r>
          </a:p>
        </p:txBody>
      </p:sp>
      <p:sp>
        <p:nvSpPr>
          <p:cNvPr id="4" name="Rectangle 3">
            <a:extLst>
              <a:ext uri="{FF2B5EF4-FFF2-40B4-BE49-F238E27FC236}">
                <a16:creationId xmlns:a16="http://schemas.microsoft.com/office/drawing/2014/main" id="{7EC09751-56B6-7C3A-AA8B-C501291509E2}"/>
              </a:ext>
            </a:extLst>
          </p:cNvPr>
          <p:cNvSpPr/>
          <p:nvPr/>
        </p:nvSpPr>
        <p:spPr>
          <a:xfrm>
            <a:off x="5408761" y="1843177"/>
            <a:ext cx="1127185" cy="55209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compile</a:t>
            </a:r>
          </a:p>
        </p:txBody>
      </p:sp>
      <p:sp>
        <p:nvSpPr>
          <p:cNvPr id="5" name="Rectangle 4">
            <a:extLst>
              <a:ext uri="{FF2B5EF4-FFF2-40B4-BE49-F238E27FC236}">
                <a16:creationId xmlns:a16="http://schemas.microsoft.com/office/drawing/2014/main" id="{CC8BCD79-EDDB-75EA-D349-0C756C4B55F8}"/>
              </a:ext>
            </a:extLst>
          </p:cNvPr>
          <p:cNvSpPr/>
          <p:nvPr/>
        </p:nvSpPr>
        <p:spPr>
          <a:xfrm>
            <a:off x="5408761" y="2697192"/>
            <a:ext cx="1127185" cy="55209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load</a:t>
            </a:r>
          </a:p>
        </p:txBody>
      </p:sp>
      <p:sp>
        <p:nvSpPr>
          <p:cNvPr id="6" name="Rectangle 5">
            <a:extLst>
              <a:ext uri="{FF2B5EF4-FFF2-40B4-BE49-F238E27FC236}">
                <a16:creationId xmlns:a16="http://schemas.microsoft.com/office/drawing/2014/main" id="{47478547-0290-D571-BED9-639FAFAB2159}"/>
              </a:ext>
            </a:extLst>
          </p:cNvPr>
          <p:cNvSpPr/>
          <p:nvPr/>
        </p:nvSpPr>
        <p:spPr>
          <a:xfrm>
            <a:off x="5408761" y="3551207"/>
            <a:ext cx="1127185" cy="55209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execute</a:t>
            </a:r>
          </a:p>
        </p:txBody>
      </p:sp>
      <p:sp>
        <p:nvSpPr>
          <p:cNvPr id="7" name="Diamond 6">
            <a:extLst>
              <a:ext uri="{FF2B5EF4-FFF2-40B4-BE49-F238E27FC236}">
                <a16:creationId xmlns:a16="http://schemas.microsoft.com/office/drawing/2014/main" id="{5185CD96-42FC-F910-1E51-518772A061C4}"/>
              </a:ext>
            </a:extLst>
          </p:cNvPr>
          <p:cNvSpPr/>
          <p:nvPr/>
        </p:nvSpPr>
        <p:spPr>
          <a:xfrm>
            <a:off x="5043575" y="4405222"/>
            <a:ext cx="1857555" cy="770626"/>
          </a:xfrm>
          <a:prstGeom prst="diamond">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correct?</a:t>
            </a:r>
          </a:p>
        </p:txBody>
      </p:sp>
      <p:cxnSp>
        <p:nvCxnSpPr>
          <p:cNvPr id="9" name="Straight Arrow Connector 8">
            <a:extLst>
              <a:ext uri="{FF2B5EF4-FFF2-40B4-BE49-F238E27FC236}">
                <a16:creationId xmlns:a16="http://schemas.microsoft.com/office/drawing/2014/main" id="{2EE46E32-5883-44AE-017D-E6ACA3C59CE9}"/>
              </a:ext>
            </a:extLst>
          </p:cNvPr>
          <p:cNvCxnSpPr>
            <a:stCxn id="2" idx="3"/>
            <a:endCxn id="3" idx="1"/>
          </p:cNvCxnSpPr>
          <p:nvPr/>
        </p:nvCxnSpPr>
        <p:spPr>
          <a:xfrm>
            <a:off x="4710022" y="1265207"/>
            <a:ext cx="6987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38FF213A-6EA2-78A2-2C54-D34891207A8A}"/>
              </a:ext>
            </a:extLst>
          </p:cNvPr>
          <p:cNvCxnSpPr>
            <a:stCxn id="3" idx="2"/>
            <a:endCxn id="4" idx="0"/>
          </p:cNvCxnSpPr>
          <p:nvPr/>
        </p:nvCxnSpPr>
        <p:spPr>
          <a:xfrm flipH="1">
            <a:off x="5972354" y="1541252"/>
            <a:ext cx="1" cy="30192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1D33ACB5-EB43-9CAB-4C21-04F331723B58}"/>
              </a:ext>
            </a:extLst>
          </p:cNvPr>
          <p:cNvCxnSpPr>
            <a:stCxn id="4" idx="2"/>
            <a:endCxn id="5" idx="0"/>
          </p:cNvCxnSpPr>
          <p:nvPr/>
        </p:nvCxnSpPr>
        <p:spPr>
          <a:xfrm>
            <a:off x="5972354" y="2395267"/>
            <a:ext cx="0" cy="30192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00E2824B-2745-FD56-7A57-C8F281AA6959}"/>
              </a:ext>
            </a:extLst>
          </p:cNvPr>
          <p:cNvCxnSpPr>
            <a:stCxn id="5" idx="2"/>
            <a:endCxn id="6" idx="0"/>
          </p:cNvCxnSpPr>
          <p:nvPr/>
        </p:nvCxnSpPr>
        <p:spPr>
          <a:xfrm>
            <a:off x="5972354" y="3249282"/>
            <a:ext cx="0" cy="30192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F62F9B8C-79F7-7EF9-13D8-33114F8ED206}"/>
              </a:ext>
            </a:extLst>
          </p:cNvPr>
          <p:cNvCxnSpPr>
            <a:stCxn id="6" idx="2"/>
            <a:endCxn id="7" idx="0"/>
          </p:cNvCxnSpPr>
          <p:nvPr/>
        </p:nvCxnSpPr>
        <p:spPr>
          <a:xfrm flipH="1">
            <a:off x="5972353" y="4103297"/>
            <a:ext cx="1" cy="30192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AF40DA96-384A-6E88-A3A2-B6B66FA8D01D}"/>
              </a:ext>
            </a:extLst>
          </p:cNvPr>
          <p:cNvCxnSpPr>
            <a:cxnSpLocks/>
            <a:stCxn id="7" idx="3"/>
          </p:cNvCxnSpPr>
          <p:nvPr/>
        </p:nvCxnSpPr>
        <p:spPr>
          <a:xfrm>
            <a:off x="6901130" y="4790535"/>
            <a:ext cx="460077" cy="0"/>
          </a:xfrm>
          <a:prstGeom prst="line">
            <a:avLst/>
          </a:prstGeom>
        </p:spPr>
        <p:style>
          <a:lnRef idx="1">
            <a:schemeClr val="dk1"/>
          </a:lnRef>
          <a:fillRef idx="0">
            <a:schemeClr val="dk1"/>
          </a:fillRef>
          <a:effectRef idx="0">
            <a:schemeClr val="dk1"/>
          </a:effectRef>
          <a:fontRef idx="minor">
            <a:schemeClr val="tx1"/>
          </a:fontRef>
        </p:style>
      </p:cxnSp>
      <p:cxnSp>
        <p:nvCxnSpPr>
          <p:cNvPr id="21" name="Connector: Elbow 20">
            <a:extLst>
              <a:ext uri="{FF2B5EF4-FFF2-40B4-BE49-F238E27FC236}">
                <a16:creationId xmlns:a16="http://schemas.microsoft.com/office/drawing/2014/main" id="{6518E302-5DEB-0577-CBF2-3A6E970A4453}"/>
              </a:ext>
            </a:extLst>
          </p:cNvPr>
          <p:cNvCxnSpPr>
            <a:cxnSpLocks/>
            <a:endCxn id="3" idx="0"/>
          </p:cNvCxnSpPr>
          <p:nvPr/>
        </p:nvCxnSpPr>
        <p:spPr>
          <a:xfrm rot="16200000" flipV="1">
            <a:off x="4766095" y="2195423"/>
            <a:ext cx="3801373" cy="1388852"/>
          </a:xfrm>
          <a:prstGeom prst="bentConnector3">
            <a:avLst>
              <a:gd name="adj1" fmla="val 106014"/>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4CDC3A31-1FFF-3C60-9ABD-0F1908BD9686}"/>
              </a:ext>
            </a:extLst>
          </p:cNvPr>
          <p:cNvCxnSpPr>
            <a:cxnSpLocks/>
            <a:stCxn id="7" idx="2"/>
          </p:cNvCxnSpPr>
          <p:nvPr/>
        </p:nvCxnSpPr>
        <p:spPr>
          <a:xfrm flipH="1">
            <a:off x="5972352" y="5175848"/>
            <a:ext cx="1" cy="36806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Oval 26">
            <a:extLst>
              <a:ext uri="{FF2B5EF4-FFF2-40B4-BE49-F238E27FC236}">
                <a16:creationId xmlns:a16="http://schemas.microsoft.com/office/drawing/2014/main" id="{91669F72-591E-BC10-980E-CD1168FBF12A}"/>
              </a:ext>
            </a:extLst>
          </p:cNvPr>
          <p:cNvSpPr/>
          <p:nvPr/>
        </p:nvSpPr>
        <p:spPr>
          <a:xfrm>
            <a:off x="5380007" y="5561162"/>
            <a:ext cx="1184690" cy="552090"/>
          </a:xfrm>
          <a:prstGeom prst="ellips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done</a:t>
            </a:r>
          </a:p>
        </p:txBody>
      </p:sp>
      <p:sp>
        <p:nvSpPr>
          <p:cNvPr id="8" name="Footer Placeholder 7">
            <a:extLst>
              <a:ext uri="{FF2B5EF4-FFF2-40B4-BE49-F238E27FC236}">
                <a16:creationId xmlns:a16="http://schemas.microsoft.com/office/drawing/2014/main" id="{B16F1BF7-7450-2483-117C-AFC7300CB4C5}"/>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9485122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0A8F40-9CC2-3E13-E7DD-76FE6AF6A476}"/>
              </a:ext>
            </a:extLst>
          </p:cNvPr>
          <p:cNvSpPr txBox="1"/>
          <p:nvPr/>
        </p:nvSpPr>
        <p:spPr>
          <a:xfrm>
            <a:off x="3703091" y="2265528"/>
            <a:ext cx="4653887" cy="1846596"/>
          </a:xfrm>
          <a:prstGeom prst="rect">
            <a:avLst/>
          </a:prstGeom>
          <a:noFill/>
        </p:spPr>
        <p:txBody>
          <a:bodyPr wrap="squar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1:	for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=0, f=0;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&lt;N;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2:		f = f + c[</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]*x[</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342900" marR="0" lvl="0" indent="-342900">
              <a:lnSpc>
                <a:spcPct val="107000"/>
              </a:lnSpc>
              <a:buFont typeface="Wingdings" panose="05000000000000000000" pitchFamily="2" charset="2"/>
              <a:buChar char=""/>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break 2</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breakpoint at line 2</a:t>
            </a:r>
          </a:p>
          <a:p>
            <a:pPr marL="342900" marR="0" lvl="0" indent="-342900">
              <a:lnSpc>
                <a:spcPct val="107000"/>
              </a:lnSpc>
              <a:buFont typeface="Wingdings" panose="05000000000000000000" pitchFamily="2" charset="2"/>
              <a:buChar char=""/>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print f</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 = 17</a:t>
            </a:r>
          </a:p>
        </p:txBody>
      </p:sp>
      <p:sp>
        <p:nvSpPr>
          <p:cNvPr id="3" name="Footer Placeholder 2">
            <a:extLst>
              <a:ext uri="{FF2B5EF4-FFF2-40B4-BE49-F238E27FC236}">
                <a16:creationId xmlns:a16="http://schemas.microsoft.com/office/drawing/2014/main" id="{01401ECB-04D8-997E-FD28-64F48EAE0D4F}"/>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182020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84F4140D-BB34-9C36-78EA-15A3C7D971C5}"/>
              </a:ext>
            </a:extLst>
          </p:cNvPr>
          <p:cNvCxnSpPr>
            <a:cxnSpLocks/>
          </p:cNvCxnSpPr>
          <p:nvPr/>
        </p:nvCxnSpPr>
        <p:spPr>
          <a:xfrm>
            <a:off x="1314450" y="3329796"/>
            <a:ext cx="9168493" cy="0"/>
          </a:xfrm>
          <a:prstGeom prst="straightConnector1">
            <a:avLst/>
          </a:prstGeom>
          <a:ln w="38100">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F684AD67-8DF4-FB0D-E98B-77FFEBC43F1C}"/>
              </a:ext>
            </a:extLst>
          </p:cNvPr>
          <p:cNvCxnSpPr>
            <a:cxnSpLocks/>
          </p:cNvCxnSpPr>
          <p:nvPr/>
        </p:nvCxnSpPr>
        <p:spPr>
          <a:xfrm>
            <a:off x="2817962"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D9A06CED-D467-0C21-95B3-ECC49F04FE1E}"/>
              </a:ext>
            </a:extLst>
          </p:cNvPr>
          <p:cNvSpPr txBox="1"/>
          <p:nvPr/>
        </p:nvSpPr>
        <p:spPr>
          <a:xfrm>
            <a:off x="2631853" y="3823741"/>
            <a:ext cx="372218" cy="369332"/>
          </a:xfrm>
          <a:prstGeom prst="rect">
            <a:avLst/>
          </a:prstGeom>
          <a:noFill/>
        </p:spPr>
        <p:txBody>
          <a:bodyPr wrap="none" rtlCol="0">
            <a:spAutoFit/>
          </a:bodyPr>
          <a:lstStyle/>
          <a:p>
            <a:pPr algn="ctr"/>
            <a:r>
              <a:rPr lang="en-US" dirty="0"/>
              <a:t>-3</a:t>
            </a:r>
            <a:endParaRPr lang="en-US" baseline="30000" dirty="0"/>
          </a:p>
        </p:txBody>
      </p:sp>
      <p:cxnSp>
        <p:nvCxnSpPr>
          <p:cNvPr id="10" name="Straight Connector 9">
            <a:extLst>
              <a:ext uri="{FF2B5EF4-FFF2-40B4-BE49-F238E27FC236}">
                <a16:creationId xmlns:a16="http://schemas.microsoft.com/office/drawing/2014/main" id="{32C957E3-152C-1528-6C89-B52590CE7A75}"/>
              </a:ext>
            </a:extLst>
          </p:cNvPr>
          <p:cNvCxnSpPr>
            <a:cxnSpLocks/>
          </p:cNvCxnSpPr>
          <p:nvPr/>
        </p:nvCxnSpPr>
        <p:spPr>
          <a:xfrm>
            <a:off x="3890513"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D87EADA5-14A1-27BB-7DCC-2C8A074A8BF3}"/>
              </a:ext>
            </a:extLst>
          </p:cNvPr>
          <p:cNvSpPr txBox="1"/>
          <p:nvPr/>
        </p:nvSpPr>
        <p:spPr>
          <a:xfrm>
            <a:off x="3704404" y="3823741"/>
            <a:ext cx="372218" cy="369332"/>
          </a:xfrm>
          <a:prstGeom prst="rect">
            <a:avLst/>
          </a:prstGeom>
          <a:noFill/>
        </p:spPr>
        <p:txBody>
          <a:bodyPr wrap="none" rtlCol="0">
            <a:spAutoFit/>
          </a:bodyPr>
          <a:lstStyle/>
          <a:p>
            <a:pPr algn="ctr"/>
            <a:r>
              <a:rPr lang="en-US" dirty="0"/>
              <a:t>-2</a:t>
            </a:r>
            <a:endParaRPr lang="en-US" baseline="30000" dirty="0"/>
          </a:p>
        </p:txBody>
      </p:sp>
      <p:cxnSp>
        <p:nvCxnSpPr>
          <p:cNvPr id="16" name="Straight Connector 15">
            <a:extLst>
              <a:ext uri="{FF2B5EF4-FFF2-40B4-BE49-F238E27FC236}">
                <a16:creationId xmlns:a16="http://schemas.microsoft.com/office/drawing/2014/main" id="{858FA40D-1123-1E8B-1BAD-72B5370D5FFA}"/>
              </a:ext>
            </a:extLst>
          </p:cNvPr>
          <p:cNvCxnSpPr>
            <a:cxnSpLocks/>
          </p:cNvCxnSpPr>
          <p:nvPr/>
        </p:nvCxnSpPr>
        <p:spPr>
          <a:xfrm>
            <a:off x="4963064"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D6067DB4-2AB7-40C9-0F0A-7BB2337F366A}"/>
              </a:ext>
            </a:extLst>
          </p:cNvPr>
          <p:cNvSpPr txBox="1"/>
          <p:nvPr/>
        </p:nvSpPr>
        <p:spPr>
          <a:xfrm>
            <a:off x="4776955" y="3823741"/>
            <a:ext cx="372218" cy="369332"/>
          </a:xfrm>
          <a:prstGeom prst="rect">
            <a:avLst/>
          </a:prstGeom>
          <a:noFill/>
        </p:spPr>
        <p:txBody>
          <a:bodyPr wrap="none" rtlCol="0">
            <a:spAutoFit/>
          </a:bodyPr>
          <a:lstStyle/>
          <a:p>
            <a:pPr algn="ctr"/>
            <a:r>
              <a:rPr lang="en-US" dirty="0"/>
              <a:t>-1</a:t>
            </a:r>
            <a:endParaRPr lang="en-US" baseline="30000" dirty="0"/>
          </a:p>
        </p:txBody>
      </p:sp>
      <p:cxnSp>
        <p:nvCxnSpPr>
          <p:cNvPr id="18" name="Straight Connector 17">
            <a:extLst>
              <a:ext uri="{FF2B5EF4-FFF2-40B4-BE49-F238E27FC236}">
                <a16:creationId xmlns:a16="http://schemas.microsoft.com/office/drawing/2014/main" id="{BD11E5C9-8D94-BAB6-34E8-25410057641A}"/>
              </a:ext>
            </a:extLst>
          </p:cNvPr>
          <p:cNvCxnSpPr>
            <a:cxnSpLocks/>
          </p:cNvCxnSpPr>
          <p:nvPr/>
        </p:nvCxnSpPr>
        <p:spPr>
          <a:xfrm>
            <a:off x="6035615"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46D3D0D6-69D7-77C8-E996-953385000157}"/>
              </a:ext>
            </a:extLst>
          </p:cNvPr>
          <p:cNvSpPr txBox="1"/>
          <p:nvPr/>
        </p:nvSpPr>
        <p:spPr>
          <a:xfrm>
            <a:off x="5884771" y="3823741"/>
            <a:ext cx="301686" cy="369332"/>
          </a:xfrm>
          <a:prstGeom prst="rect">
            <a:avLst/>
          </a:prstGeom>
          <a:noFill/>
        </p:spPr>
        <p:txBody>
          <a:bodyPr wrap="none" rtlCol="0">
            <a:spAutoFit/>
          </a:bodyPr>
          <a:lstStyle/>
          <a:p>
            <a:pPr algn="ctr"/>
            <a:r>
              <a:rPr lang="en-US" dirty="0"/>
              <a:t>0</a:t>
            </a:r>
            <a:endParaRPr lang="en-US" baseline="30000" dirty="0"/>
          </a:p>
        </p:txBody>
      </p:sp>
      <p:cxnSp>
        <p:nvCxnSpPr>
          <p:cNvPr id="26" name="Straight Connector 25">
            <a:extLst>
              <a:ext uri="{FF2B5EF4-FFF2-40B4-BE49-F238E27FC236}">
                <a16:creationId xmlns:a16="http://schemas.microsoft.com/office/drawing/2014/main" id="{B0E7459D-94FE-8C6D-AEC0-FC4713FFCB33}"/>
              </a:ext>
            </a:extLst>
          </p:cNvPr>
          <p:cNvCxnSpPr>
            <a:cxnSpLocks/>
          </p:cNvCxnSpPr>
          <p:nvPr/>
        </p:nvCxnSpPr>
        <p:spPr>
          <a:xfrm>
            <a:off x="7072897" y="3021096"/>
            <a:ext cx="0" cy="678611"/>
          </a:xfrm>
          <a:prstGeom prst="line">
            <a:avLst/>
          </a:prstGeom>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B3F84669-E11B-C507-8071-1B7CB560E144}"/>
              </a:ext>
            </a:extLst>
          </p:cNvPr>
          <p:cNvSpPr txBox="1"/>
          <p:nvPr/>
        </p:nvSpPr>
        <p:spPr>
          <a:xfrm>
            <a:off x="6922055" y="3837094"/>
            <a:ext cx="301685" cy="369332"/>
          </a:xfrm>
          <a:prstGeom prst="rect">
            <a:avLst/>
          </a:prstGeom>
          <a:noFill/>
        </p:spPr>
        <p:txBody>
          <a:bodyPr wrap="none" rtlCol="0">
            <a:spAutoFit/>
          </a:bodyPr>
          <a:lstStyle/>
          <a:p>
            <a:pPr algn="ctr"/>
            <a:r>
              <a:rPr lang="en-US" dirty="0"/>
              <a:t>1</a:t>
            </a:r>
            <a:endParaRPr lang="en-US" baseline="30000" dirty="0"/>
          </a:p>
        </p:txBody>
      </p:sp>
      <p:cxnSp>
        <p:nvCxnSpPr>
          <p:cNvPr id="28" name="Straight Connector 27">
            <a:extLst>
              <a:ext uri="{FF2B5EF4-FFF2-40B4-BE49-F238E27FC236}">
                <a16:creationId xmlns:a16="http://schemas.microsoft.com/office/drawing/2014/main" id="{E8BCC376-3C64-CCC8-E808-C796B87A8AAA}"/>
              </a:ext>
            </a:extLst>
          </p:cNvPr>
          <p:cNvCxnSpPr>
            <a:cxnSpLocks/>
          </p:cNvCxnSpPr>
          <p:nvPr/>
        </p:nvCxnSpPr>
        <p:spPr>
          <a:xfrm>
            <a:off x="8114376" y="3021096"/>
            <a:ext cx="0" cy="678611"/>
          </a:xfrm>
          <a:prstGeom prst="line">
            <a:avLst/>
          </a:prstGeom>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0F1F0F41-577E-717A-664A-3BC0A0898415}"/>
              </a:ext>
            </a:extLst>
          </p:cNvPr>
          <p:cNvSpPr txBox="1"/>
          <p:nvPr/>
        </p:nvSpPr>
        <p:spPr>
          <a:xfrm>
            <a:off x="7963533" y="3837094"/>
            <a:ext cx="301686" cy="369332"/>
          </a:xfrm>
          <a:prstGeom prst="rect">
            <a:avLst/>
          </a:prstGeom>
          <a:noFill/>
        </p:spPr>
        <p:txBody>
          <a:bodyPr wrap="none" rtlCol="0">
            <a:spAutoFit/>
          </a:bodyPr>
          <a:lstStyle/>
          <a:p>
            <a:pPr algn="ctr"/>
            <a:r>
              <a:rPr lang="en-US" dirty="0"/>
              <a:t>2</a:t>
            </a:r>
            <a:endParaRPr lang="en-US" baseline="30000" dirty="0"/>
          </a:p>
        </p:txBody>
      </p:sp>
      <p:cxnSp>
        <p:nvCxnSpPr>
          <p:cNvPr id="30" name="Straight Connector 29">
            <a:extLst>
              <a:ext uri="{FF2B5EF4-FFF2-40B4-BE49-F238E27FC236}">
                <a16:creationId xmlns:a16="http://schemas.microsoft.com/office/drawing/2014/main" id="{1A7DBA06-97E0-E385-0416-716A43A394E2}"/>
              </a:ext>
            </a:extLst>
          </p:cNvPr>
          <p:cNvCxnSpPr>
            <a:cxnSpLocks/>
          </p:cNvCxnSpPr>
          <p:nvPr/>
        </p:nvCxnSpPr>
        <p:spPr>
          <a:xfrm>
            <a:off x="9107971" y="3021096"/>
            <a:ext cx="0" cy="678611"/>
          </a:xfrm>
          <a:prstGeom prst="line">
            <a:avLst/>
          </a:prstGeom>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BFFDF35B-47D2-5021-0FC2-EE5B8EAC839B}"/>
              </a:ext>
            </a:extLst>
          </p:cNvPr>
          <p:cNvSpPr txBox="1"/>
          <p:nvPr/>
        </p:nvSpPr>
        <p:spPr>
          <a:xfrm>
            <a:off x="8957130" y="3837094"/>
            <a:ext cx="301685" cy="369332"/>
          </a:xfrm>
          <a:prstGeom prst="rect">
            <a:avLst/>
          </a:prstGeom>
          <a:noFill/>
        </p:spPr>
        <p:txBody>
          <a:bodyPr wrap="none" rtlCol="0">
            <a:spAutoFit/>
          </a:bodyPr>
          <a:lstStyle/>
          <a:p>
            <a:pPr algn="ctr"/>
            <a:r>
              <a:rPr lang="en-US" dirty="0"/>
              <a:t>3</a:t>
            </a:r>
            <a:endParaRPr lang="en-US" baseline="30000" dirty="0"/>
          </a:p>
        </p:txBody>
      </p:sp>
      <p:cxnSp>
        <p:nvCxnSpPr>
          <p:cNvPr id="21" name="Straight Connector 20">
            <a:extLst>
              <a:ext uri="{FF2B5EF4-FFF2-40B4-BE49-F238E27FC236}">
                <a16:creationId xmlns:a16="http://schemas.microsoft.com/office/drawing/2014/main" id="{88784B12-6BAA-B1B4-C36E-58213DC270DD}"/>
              </a:ext>
            </a:extLst>
          </p:cNvPr>
          <p:cNvCxnSpPr>
            <a:cxnSpLocks/>
          </p:cNvCxnSpPr>
          <p:nvPr/>
        </p:nvCxnSpPr>
        <p:spPr>
          <a:xfrm>
            <a:off x="1745224"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68431F78-FED7-4D0B-59C1-1BAFC52927B9}"/>
              </a:ext>
            </a:extLst>
          </p:cNvPr>
          <p:cNvSpPr txBox="1"/>
          <p:nvPr/>
        </p:nvSpPr>
        <p:spPr>
          <a:xfrm>
            <a:off x="1559115" y="3823741"/>
            <a:ext cx="372218" cy="369332"/>
          </a:xfrm>
          <a:prstGeom prst="rect">
            <a:avLst/>
          </a:prstGeom>
          <a:noFill/>
        </p:spPr>
        <p:txBody>
          <a:bodyPr wrap="none" rtlCol="0">
            <a:spAutoFit/>
          </a:bodyPr>
          <a:lstStyle/>
          <a:p>
            <a:pPr algn="ctr"/>
            <a:r>
              <a:rPr lang="en-US" dirty="0"/>
              <a:t>-4</a:t>
            </a:r>
            <a:endParaRPr lang="en-US" baseline="30000" dirty="0"/>
          </a:p>
        </p:txBody>
      </p:sp>
      <p:cxnSp>
        <p:nvCxnSpPr>
          <p:cNvPr id="32" name="Straight Connector 31">
            <a:extLst>
              <a:ext uri="{FF2B5EF4-FFF2-40B4-BE49-F238E27FC236}">
                <a16:creationId xmlns:a16="http://schemas.microsoft.com/office/drawing/2014/main" id="{5ED6B496-242A-DF1F-ECB5-CFCDDF646D02}"/>
              </a:ext>
            </a:extLst>
          </p:cNvPr>
          <p:cNvCxnSpPr>
            <a:cxnSpLocks/>
          </p:cNvCxnSpPr>
          <p:nvPr/>
        </p:nvCxnSpPr>
        <p:spPr>
          <a:xfrm>
            <a:off x="9108488" y="3001357"/>
            <a:ext cx="0" cy="678611"/>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5D25DA43-04A7-1BC6-1D6C-DD0ABE75CF12}"/>
              </a:ext>
            </a:extLst>
          </p:cNvPr>
          <p:cNvCxnSpPr>
            <a:cxnSpLocks/>
          </p:cNvCxnSpPr>
          <p:nvPr/>
        </p:nvCxnSpPr>
        <p:spPr>
          <a:xfrm>
            <a:off x="10102083" y="3001357"/>
            <a:ext cx="0" cy="678611"/>
          </a:xfrm>
          <a:prstGeom prst="line">
            <a:avLst/>
          </a:prstGeom>
        </p:spPr>
        <p:style>
          <a:lnRef idx="1">
            <a:schemeClr val="dk1"/>
          </a:lnRef>
          <a:fillRef idx="0">
            <a:schemeClr val="dk1"/>
          </a:fillRef>
          <a:effectRef idx="0">
            <a:schemeClr val="dk1"/>
          </a:effectRef>
          <a:fontRef idx="minor">
            <a:schemeClr val="tx1"/>
          </a:fontRef>
        </p:style>
      </p:cxnSp>
      <p:sp>
        <p:nvSpPr>
          <p:cNvPr id="35" name="TextBox 34">
            <a:extLst>
              <a:ext uri="{FF2B5EF4-FFF2-40B4-BE49-F238E27FC236}">
                <a16:creationId xmlns:a16="http://schemas.microsoft.com/office/drawing/2014/main" id="{69C5E501-54DE-7977-B539-C021D6DE172B}"/>
              </a:ext>
            </a:extLst>
          </p:cNvPr>
          <p:cNvSpPr txBox="1"/>
          <p:nvPr/>
        </p:nvSpPr>
        <p:spPr>
          <a:xfrm>
            <a:off x="9951242" y="3817355"/>
            <a:ext cx="301685" cy="369332"/>
          </a:xfrm>
          <a:prstGeom prst="rect">
            <a:avLst/>
          </a:prstGeom>
          <a:noFill/>
        </p:spPr>
        <p:txBody>
          <a:bodyPr wrap="none" rtlCol="0">
            <a:spAutoFit/>
          </a:bodyPr>
          <a:lstStyle/>
          <a:p>
            <a:pPr algn="ctr"/>
            <a:r>
              <a:rPr lang="en-US" dirty="0"/>
              <a:t>4</a:t>
            </a:r>
            <a:endParaRPr lang="en-US" baseline="30000" dirty="0"/>
          </a:p>
        </p:txBody>
      </p:sp>
      <p:sp>
        <p:nvSpPr>
          <p:cNvPr id="2" name="Footer Placeholder 1">
            <a:extLst>
              <a:ext uri="{FF2B5EF4-FFF2-40B4-BE49-F238E27FC236}">
                <a16:creationId xmlns:a16="http://schemas.microsoft.com/office/drawing/2014/main" id="{3090C3A8-C49C-E9F3-815D-62BE0E92E307}"/>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103773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DFD3AAA-ED03-7F22-FC5E-A5709F856194}"/>
              </a:ext>
            </a:extLst>
          </p:cNvPr>
          <p:cNvCxnSpPr>
            <a:cxnSpLocks/>
          </p:cNvCxnSpPr>
          <p:nvPr/>
        </p:nvCxnSpPr>
        <p:spPr>
          <a:xfrm>
            <a:off x="6035615" y="2637064"/>
            <a:ext cx="3072356" cy="0"/>
          </a:xfrm>
          <a:prstGeom prst="line">
            <a:avLst/>
          </a:prstGeom>
          <a:ln w="28575">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101D3DD-0A04-DB23-0D74-EAF69DA28CAB}"/>
              </a:ext>
            </a:extLst>
          </p:cNvPr>
          <p:cNvSpPr txBox="1"/>
          <p:nvPr/>
        </p:nvSpPr>
        <p:spPr>
          <a:xfrm>
            <a:off x="7052259" y="2198750"/>
            <a:ext cx="1039067" cy="369332"/>
          </a:xfrm>
          <a:prstGeom prst="rect">
            <a:avLst/>
          </a:prstGeom>
          <a:noFill/>
        </p:spPr>
        <p:txBody>
          <a:bodyPr wrap="none" rtlCol="0">
            <a:spAutoFit/>
          </a:bodyPr>
          <a:lstStyle/>
          <a:p>
            <a:pPr algn="ctr"/>
            <a:r>
              <a:rPr lang="en-US" dirty="0"/>
              <a:t>unsigned</a:t>
            </a:r>
          </a:p>
        </p:txBody>
      </p:sp>
      <p:cxnSp>
        <p:nvCxnSpPr>
          <p:cNvPr id="6" name="Straight Connector 5">
            <a:extLst>
              <a:ext uri="{FF2B5EF4-FFF2-40B4-BE49-F238E27FC236}">
                <a16:creationId xmlns:a16="http://schemas.microsoft.com/office/drawing/2014/main" id="{856DF170-9CB1-7FC3-3280-5AFA83A6AE17}"/>
              </a:ext>
            </a:extLst>
          </p:cNvPr>
          <p:cNvCxnSpPr>
            <a:cxnSpLocks/>
          </p:cNvCxnSpPr>
          <p:nvPr/>
        </p:nvCxnSpPr>
        <p:spPr>
          <a:xfrm>
            <a:off x="2721244" y="2002808"/>
            <a:ext cx="6386727" cy="0"/>
          </a:xfrm>
          <a:prstGeom prst="line">
            <a:avLst/>
          </a:prstGeom>
          <a:ln w="28575">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CE53403-7F0D-A53C-A84A-6102216A959A}"/>
              </a:ext>
            </a:extLst>
          </p:cNvPr>
          <p:cNvSpPr txBox="1"/>
          <p:nvPr/>
        </p:nvSpPr>
        <p:spPr>
          <a:xfrm>
            <a:off x="3277924" y="1547054"/>
            <a:ext cx="1958993" cy="369332"/>
          </a:xfrm>
          <a:prstGeom prst="rect">
            <a:avLst/>
          </a:prstGeom>
          <a:noFill/>
        </p:spPr>
        <p:txBody>
          <a:bodyPr wrap="square" rtlCol="0">
            <a:spAutoFit/>
          </a:bodyPr>
          <a:lstStyle/>
          <a:p>
            <a:pPr algn="ctr"/>
            <a:r>
              <a:rPr lang="en-US" dirty="0"/>
              <a:t>signed-magnitude</a:t>
            </a:r>
          </a:p>
        </p:txBody>
      </p:sp>
      <p:cxnSp>
        <p:nvCxnSpPr>
          <p:cNvPr id="14" name="Straight Connector 13">
            <a:extLst>
              <a:ext uri="{FF2B5EF4-FFF2-40B4-BE49-F238E27FC236}">
                <a16:creationId xmlns:a16="http://schemas.microsoft.com/office/drawing/2014/main" id="{133DFFD4-2510-AFF1-C9CD-FA17EC564E72}"/>
              </a:ext>
            </a:extLst>
          </p:cNvPr>
          <p:cNvCxnSpPr>
            <a:cxnSpLocks/>
          </p:cNvCxnSpPr>
          <p:nvPr/>
        </p:nvCxnSpPr>
        <p:spPr>
          <a:xfrm>
            <a:off x="1745224" y="1346807"/>
            <a:ext cx="7362747" cy="0"/>
          </a:xfrm>
          <a:prstGeom prst="line">
            <a:avLst/>
          </a:prstGeom>
          <a:ln w="28575">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5507E47-D185-83E3-7DBB-C815434DF242}"/>
              </a:ext>
            </a:extLst>
          </p:cNvPr>
          <p:cNvSpPr txBox="1"/>
          <p:nvPr/>
        </p:nvSpPr>
        <p:spPr>
          <a:xfrm>
            <a:off x="3102174" y="908373"/>
            <a:ext cx="2310492" cy="369332"/>
          </a:xfrm>
          <a:prstGeom prst="rect">
            <a:avLst/>
          </a:prstGeom>
          <a:noFill/>
        </p:spPr>
        <p:txBody>
          <a:bodyPr wrap="square" rtlCol="0">
            <a:spAutoFit/>
          </a:bodyPr>
          <a:lstStyle/>
          <a:p>
            <a:pPr algn="ctr"/>
            <a:r>
              <a:rPr lang="en-US" dirty="0"/>
              <a:t>two’s complement</a:t>
            </a:r>
          </a:p>
        </p:txBody>
      </p:sp>
      <p:cxnSp>
        <p:nvCxnSpPr>
          <p:cNvPr id="21" name="Straight Arrow Connector 20">
            <a:extLst>
              <a:ext uri="{FF2B5EF4-FFF2-40B4-BE49-F238E27FC236}">
                <a16:creationId xmlns:a16="http://schemas.microsoft.com/office/drawing/2014/main" id="{488FB8B9-8D3D-EE43-B498-888D38F91CCE}"/>
              </a:ext>
            </a:extLst>
          </p:cNvPr>
          <p:cNvCxnSpPr>
            <a:cxnSpLocks/>
          </p:cNvCxnSpPr>
          <p:nvPr/>
        </p:nvCxnSpPr>
        <p:spPr>
          <a:xfrm>
            <a:off x="1314450" y="3329796"/>
            <a:ext cx="9168493" cy="0"/>
          </a:xfrm>
          <a:prstGeom prst="straightConnector1">
            <a:avLst/>
          </a:prstGeom>
          <a:ln w="38100">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FEC57821-AAB2-D78E-95D9-1A3A1B0B682A}"/>
              </a:ext>
            </a:extLst>
          </p:cNvPr>
          <p:cNvCxnSpPr>
            <a:cxnSpLocks/>
          </p:cNvCxnSpPr>
          <p:nvPr/>
        </p:nvCxnSpPr>
        <p:spPr>
          <a:xfrm>
            <a:off x="2817962"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7945382E-FADF-1E0E-B158-393C3B611DF3}"/>
              </a:ext>
            </a:extLst>
          </p:cNvPr>
          <p:cNvSpPr txBox="1"/>
          <p:nvPr/>
        </p:nvSpPr>
        <p:spPr>
          <a:xfrm>
            <a:off x="2631853" y="3823741"/>
            <a:ext cx="372218" cy="369332"/>
          </a:xfrm>
          <a:prstGeom prst="rect">
            <a:avLst/>
          </a:prstGeom>
          <a:noFill/>
        </p:spPr>
        <p:txBody>
          <a:bodyPr wrap="none" rtlCol="0">
            <a:spAutoFit/>
          </a:bodyPr>
          <a:lstStyle/>
          <a:p>
            <a:pPr algn="ctr"/>
            <a:r>
              <a:rPr lang="en-US" dirty="0"/>
              <a:t>-3</a:t>
            </a:r>
            <a:endParaRPr lang="en-US" baseline="30000" dirty="0"/>
          </a:p>
        </p:txBody>
      </p:sp>
      <p:cxnSp>
        <p:nvCxnSpPr>
          <p:cNvPr id="24" name="Straight Connector 23">
            <a:extLst>
              <a:ext uri="{FF2B5EF4-FFF2-40B4-BE49-F238E27FC236}">
                <a16:creationId xmlns:a16="http://schemas.microsoft.com/office/drawing/2014/main" id="{FAE108DE-C3A4-71E4-BD4C-B6AD40DCAB7C}"/>
              </a:ext>
            </a:extLst>
          </p:cNvPr>
          <p:cNvCxnSpPr>
            <a:cxnSpLocks/>
          </p:cNvCxnSpPr>
          <p:nvPr/>
        </p:nvCxnSpPr>
        <p:spPr>
          <a:xfrm>
            <a:off x="3890513"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DA34721C-11F2-53D6-D162-B8A0E540D70F}"/>
              </a:ext>
            </a:extLst>
          </p:cNvPr>
          <p:cNvSpPr txBox="1"/>
          <p:nvPr/>
        </p:nvSpPr>
        <p:spPr>
          <a:xfrm>
            <a:off x="3704404" y="3823741"/>
            <a:ext cx="372218" cy="369332"/>
          </a:xfrm>
          <a:prstGeom prst="rect">
            <a:avLst/>
          </a:prstGeom>
          <a:noFill/>
        </p:spPr>
        <p:txBody>
          <a:bodyPr wrap="none" rtlCol="0">
            <a:spAutoFit/>
          </a:bodyPr>
          <a:lstStyle/>
          <a:p>
            <a:pPr algn="ctr"/>
            <a:r>
              <a:rPr lang="en-US" dirty="0"/>
              <a:t>-2</a:t>
            </a:r>
            <a:endParaRPr lang="en-US" baseline="30000" dirty="0"/>
          </a:p>
        </p:txBody>
      </p:sp>
      <p:cxnSp>
        <p:nvCxnSpPr>
          <p:cNvPr id="32" name="Straight Connector 31">
            <a:extLst>
              <a:ext uri="{FF2B5EF4-FFF2-40B4-BE49-F238E27FC236}">
                <a16:creationId xmlns:a16="http://schemas.microsoft.com/office/drawing/2014/main" id="{70C2C844-1BB4-DF19-24BE-3052DA4E0799}"/>
              </a:ext>
            </a:extLst>
          </p:cNvPr>
          <p:cNvCxnSpPr>
            <a:cxnSpLocks/>
          </p:cNvCxnSpPr>
          <p:nvPr/>
        </p:nvCxnSpPr>
        <p:spPr>
          <a:xfrm>
            <a:off x="4963064"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119E1D13-B180-9409-E549-1134A6457010}"/>
              </a:ext>
            </a:extLst>
          </p:cNvPr>
          <p:cNvSpPr txBox="1"/>
          <p:nvPr/>
        </p:nvSpPr>
        <p:spPr>
          <a:xfrm>
            <a:off x="4776955" y="3823741"/>
            <a:ext cx="372218" cy="369332"/>
          </a:xfrm>
          <a:prstGeom prst="rect">
            <a:avLst/>
          </a:prstGeom>
          <a:noFill/>
        </p:spPr>
        <p:txBody>
          <a:bodyPr wrap="none" rtlCol="0">
            <a:spAutoFit/>
          </a:bodyPr>
          <a:lstStyle/>
          <a:p>
            <a:pPr algn="ctr"/>
            <a:r>
              <a:rPr lang="en-US" dirty="0"/>
              <a:t>-1</a:t>
            </a:r>
            <a:endParaRPr lang="en-US" baseline="30000" dirty="0"/>
          </a:p>
        </p:txBody>
      </p:sp>
      <p:cxnSp>
        <p:nvCxnSpPr>
          <p:cNvPr id="34" name="Straight Connector 33">
            <a:extLst>
              <a:ext uri="{FF2B5EF4-FFF2-40B4-BE49-F238E27FC236}">
                <a16:creationId xmlns:a16="http://schemas.microsoft.com/office/drawing/2014/main" id="{0CA37772-A3A8-FECE-A90A-D0FC212A68FC}"/>
              </a:ext>
            </a:extLst>
          </p:cNvPr>
          <p:cNvCxnSpPr>
            <a:cxnSpLocks/>
          </p:cNvCxnSpPr>
          <p:nvPr/>
        </p:nvCxnSpPr>
        <p:spPr>
          <a:xfrm>
            <a:off x="6035615"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35" name="TextBox 34">
            <a:extLst>
              <a:ext uri="{FF2B5EF4-FFF2-40B4-BE49-F238E27FC236}">
                <a16:creationId xmlns:a16="http://schemas.microsoft.com/office/drawing/2014/main" id="{C4223054-6535-7B06-AEDF-0362F13FEE73}"/>
              </a:ext>
            </a:extLst>
          </p:cNvPr>
          <p:cNvSpPr txBox="1"/>
          <p:nvPr/>
        </p:nvSpPr>
        <p:spPr>
          <a:xfrm>
            <a:off x="5884771" y="3823741"/>
            <a:ext cx="301686" cy="369332"/>
          </a:xfrm>
          <a:prstGeom prst="rect">
            <a:avLst/>
          </a:prstGeom>
          <a:noFill/>
        </p:spPr>
        <p:txBody>
          <a:bodyPr wrap="none" rtlCol="0">
            <a:spAutoFit/>
          </a:bodyPr>
          <a:lstStyle/>
          <a:p>
            <a:pPr algn="ctr"/>
            <a:r>
              <a:rPr lang="en-US" dirty="0"/>
              <a:t>0</a:t>
            </a:r>
            <a:endParaRPr lang="en-US" baseline="30000" dirty="0"/>
          </a:p>
        </p:txBody>
      </p:sp>
      <p:cxnSp>
        <p:nvCxnSpPr>
          <p:cNvPr id="36" name="Straight Connector 35">
            <a:extLst>
              <a:ext uri="{FF2B5EF4-FFF2-40B4-BE49-F238E27FC236}">
                <a16:creationId xmlns:a16="http://schemas.microsoft.com/office/drawing/2014/main" id="{AD0DBF70-4D37-95C4-75D3-9E8ECB3FDEEE}"/>
              </a:ext>
            </a:extLst>
          </p:cNvPr>
          <p:cNvCxnSpPr>
            <a:cxnSpLocks/>
          </p:cNvCxnSpPr>
          <p:nvPr/>
        </p:nvCxnSpPr>
        <p:spPr>
          <a:xfrm>
            <a:off x="7072897" y="3021096"/>
            <a:ext cx="0" cy="678611"/>
          </a:xfrm>
          <a:prstGeom prst="line">
            <a:avLst/>
          </a:prstGeom>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F18DF46A-1E7E-F84D-89BA-7563C5A36E37}"/>
              </a:ext>
            </a:extLst>
          </p:cNvPr>
          <p:cNvSpPr txBox="1"/>
          <p:nvPr/>
        </p:nvSpPr>
        <p:spPr>
          <a:xfrm>
            <a:off x="6922055" y="3837094"/>
            <a:ext cx="301685" cy="369332"/>
          </a:xfrm>
          <a:prstGeom prst="rect">
            <a:avLst/>
          </a:prstGeom>
          <a:noFill/>
        </p:spPr>
        <p:txBody>
          <a:bodyPr wrap="none" rtlCol="0">
            <a:spAutoFit/>
          </a:bodyPr>
          <a:lstStyle/>
          <a:p>
            <a:pPr algn="ctr"/>
            <a:r>
              <a:rPr lang="en-US" dirty="0"/>
              <a:t>1</a:t>
            </a:r>
            <a:endParaRPr lang="en-US" baseline="30000" dirty="0"/>
          </a:p>
        </p:txBody>
      </p:sp>
      <p:cxnSp>
        <p:nvCxnSpPr>
          <p:cNvPr id="38" name="Straight Connector 37">
            <a:extLst>
              <a:ext uri="{FF2B5EF4-FFF2-40B4-BE49-F238E27FC236}">
                <a16:creationId xmlns:a16="http://schemas.microsoft.com/office/drawing/2014/main" id="{30CDFDA4-2048-E480-332E-F2B8E87F1F68}"/>
              </a:ext>
            </a:extLst>
          </p:cNvPr>
          <p:cNvCxnSpPr>
            <a:cxnSpLocks/>
          </p:cNvCxnSpPr>
          <p:nvPr/>
        </p:nvCxnSpPr>
        <p:spPr>
          <a:xfrm>
            <a:off x="8114376" y="3021096"/>
            <a:ext cx="0" cy="678611"/>
          </a:xfrm>
          <a:prstGeom prst="line">
            <a:avLst/>
          </a:prstGeom>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DB7A06CC-0BA9-A2F6-11A4-EA7DF6E46FA5}"/>
              </a:ext>
            </a:extLst>
          </p:cNvPr>
          <p:cNvSpPr txBox="1"/>
          <p:nvPr/>
        </p:nvSpPr>
        <p:spPr>
          <a:xfrm>
            <a:off x="7963533" y="3837094"/>
            <a:ext cx="301686" cy="369332"/>
          </a:xfrm>
          <a:prstGeom prst="rect">
            <a:avLst/>
          </a:prstGeom>
          <a:noFill/>
        </p:spPr>
        <p:txBody>
          <a:bodyPr wrap="none" rtlCol="0">
            <a:spAutoFit/>
          </a:bodyPr>
          <a:lstStyle/>
          <a:p>
            <a:pPr algn="ctr"/>
            <a:r>
              <a:rPr lang="en-US" dirty="0"/>
              <a:t>2</a:t>
            </a:r>
            <a:endParaRPr lang="en-US" baseline="30000" dirty="0"/>
          </a:p>
        </p:txBody>
      </p:sp>
      <p:cxnSp>
        <p:nvCxnSpPr>
          <p:cNvPr id="40" name="Straight Connector 39">
            <a:extLst>
              <a:ext uri="{FF2B5EF4-FFF2-40B4-BE49-F238E27FC236}">
                <a16:creationId xmlns:a16="http://schemas.microsoft.com/office/drawing/2014/main" id="{DD899EC4-99CD-9E5F-794C-564C3CCDCA7F}"/>
              </a:ext>
            </a:extLst>
          </p:cNvPr>
          <p:cNvCxnSpPr>
            <a:cxnSpLocks/>
          </p:cNvCxnSpPr>
          <p:nvPr/>
        </p:nvCxnSpPr>
        <p:spPr>
          <a:xfrm>
            <a:off x="9107971" y="3021096"/>
            <a:ext cx="0" cy="678611"/>
          </a:xfrm>
          <a:prstGeom prst="line">
            <a:avLst/>
          </a:prstGeom>
        </p:spPr>
        <p:style>
          <a:lnRef idx="1">
            <a:schemeClr val="dk1"/>
          </a:lnRef>
          <a:fillRef idx="0">
            <a:schemeClr val="dk1"/>
          </a:fillRef>
          <a:effectRef idx="0">
            <a:schemeClr val="dk1"/>
          </a:effectRef>
          <a:fontRef idx="minor">
            <a:schemeClr val="tx1"/>
          </a:fontRef>
        </p:style>
      </p:cxnSp>
      <p:sp>
        <p:nvSpPr>
          <p:cNvPr id="41" name="TextBox 40">
            <a:extLst>
              <a:ext uri="{FF2B5EF4-FFF2-40B4-BE49-F238E27FC236}">
                <a16:creationId xmlns:a16="http://schemas.microsoft.com/office/drawing/2014/main" id="{DB3C3312-FA9E-4E47-AE29-5A6C938E9E9C}"/>
              </a:ext>
            </a:extLst>
          </p:cNvPr>
          <p:cNvSpPr txBox="1"/>
          <p:nvPr/>
        </p:nvSpPr>
        <p:spPr>
          <a:xfrm>
            <a:off x="8957130" y="3837094"/>
            <a:ext cx="301685" cy="369332"/>
          </a:xfrm>
          <a:prstGeom prst="rect">
            <a:avLst/>
          </a:prstGeom>
          <a:noFill/>
        </p:spPr>
        <p:txBody>
          <a:bodyPr wrap="none" rtlCol="0">
            <a:spAutoFit/>
          </a:bodyPr>
          <a:lstStyle/>
          <a:p>
            <a:pPr algn="ctr"/>
            <a:r>
              <a:rPr lang="en-US" dirty="0"/>
              <a:t>3</a:t>
            </a:r>
            <a:endParaRPr lang="en-US" baseline="30000" dirty="0"/>
          </a:p>
        </p:txBody>
      </p:sp>
      <p:cxnSp>
        <p:nvCxnSpPr>
          <p:cNvPr id="42" name="Straight Connector 41">
            <a:extLst>
              <a:ext uri="{FF2B5EF4-FFF2-40B4-BE49-F238E27FC236}">
                <a16:creationId xmlns:a16="http://schemas.microsoft.com/office/drawing/2014/main" id="{E159A7FF-A12A-F59E-E2C8-FABD03ADA5A4}"/>
              </a:ext>
            </a:extLst>
          </p:cNvPr>
          <p:cNvCxnSpPr>
            <a:cxnSpLocks/>
          </p:cNvCxnSpPr>
          <p:nvPr/>
        </p:nvCxnSpPr>
        <p:spPr>
          <a:xfrm>
            <a:off x="1745224"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35B18DBE-91CB-81BF-7777-F2C85070E2A4}"/>
              </a:ext>
            </a:extLst>
          </p:cNvPr>
          <p:cNvSpPr txBox="1"/>
          <p:nvPr/>
        </p:nvSpPr>
        <p:spPr>
          <a:xfrm>
            <a:off x="1559115" y="3823741"/>
            <a:ext cx="372218" cy="369332"/>
          </a:xfrm>
          <a:prstGeom prst="rect">
            <a:avLst/>
          </a:prstGeom>
          <a:noFill/>
        </p:spPr>
        <p:txBody>
          <a:bodyPr wrap="none" rtlCol="0">
            <a:spAutoFit/>
          </a:bodyPr>
          <a:lstStyle/>
          <a:p>
            <a:pPr algn="ctr"/>
            <a:r>
              <a:rPr lang="en-US" dirty="0"/>
              <a:t>-4</a:t>
            </a:r>
            <a:endParaRPr lang="en-US" baseline="30000" dirty="0"/>
          </a:p>
        </p:txBody>
      </p:sp>
      <p:cxnSp>
        <p:nvCxnSpPr>
          <p:cNvPr id="44" name="Straight Connector 43">
            <a:extLst>
              <a:ext uri="{FF2B5EF4-FFF2-40B4-BE49-F238E27FC236}">
                <a16:creationId xmlns:a16="http://schemas.microsoft.com/office/drawing/2014/main" id="{927194B8-DF6D-32FE-0F0B-179587C00C91}"/>
              </a:ext>
            </a:extLst>
          </p:cNvPr>
          <p:cNvCxnSpPr>
            <a:cxnSpLocks/>
          </p:cNvCxnSpPr>
          <p:nvPr/>
        </p:nvCxnSpPr>
        <p:spPr>
          <a:xfrm>
            <a:off x="9108488" y="3001357"/>
            <a:ext cx="0" cy="678611"/>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FD1614C7-0232-437B-2089-9B68EE1B43A3}"/>
              </a:ext>
            </a:extLst>
          </p:cNvPr>
          <p:cNvCxnSpPr>
            <a:cxnSpLocks/>
          </p:cNvCxnSpPr>
          <p:nvPr/>
        </p:nvCxnSpPr>
        <p:spPr>
          <a:xfrm>
            <a:off x="10102083" y="3001357"/>
            <a:ext cx="0" cy="678611"/>
          </a:xfrm>
          <a:prstGeom prst="line">
            <a:avLst/>
          </a:prstGeom>
        </p:spPr>
        <p:style>
          <a:lnRef idx="1">
            <a:schemeClr val="dk1"/>
          </a:lnRef>
          <a:fillRef idx="0">
            <a:schemeClr val="dk1"/>
          </a:fillRef>
          <a:effectRef idx="0">
            <a:schemeClr val="dk1"/>
          </a:effectRef>
          <a:fontRef idx="minor">
            <a:schemeClr val="tx1"/>
          </a:fontRef>
        </p:style>
      </p:cxnSp>
      <p:sp>
        <p:nvSpPr>
          <p:cNvPr id="46" name="TextBox 45">
            <a:extLst>
              <a:ext uri="{FF2B5EF4-FFF2-40B4-BE49-F238E27FC236}">
                <a16:creationId xmlns:a16="http://schemas.microsoft.com/office/drawing/2014/main" id="{90FACF78-DC6C-0399-BCB0-C75B8DCB492A}"/>
              </a:ext>
            </a:extLst>
          </p:cNvPr>
          <p:cNvSpPr txBox="1"/>
          <p:nvPr/>
        </p:nvSpPr>
        <p:spPr>
          <a:xfrm>
            <a:off x="9951242" y="3817355"/>
            <a:ext cx="301685" cy="369332"/>
          </a:xfrm>
          <a:prstGeom prst="rect">
            <a:avLst/>
          </a:prstGeom>
          <a:noFill/>
        </p:spPr>
        <p:txBody>
          <a:bodyPr wrap="none" rtlCol="0">
            <a:spAutoFit/>
          </a:bodyPr>
          <a:lstStyle/>
          <a:p>
            <a:pPr algn="ctr"/>
            <a:r>
              <a:rPr lang="en-US" dirty="0"/>
              <a:t>4</a:t>
            </a:r>
            <a:endParaRPr lang="en-US" baseline="300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F7A623D-2F01-D7C3-169F-1AB24745D4F3}"/>
                  </a:ext>
                </a:extLst>
              </p:cNvPr>
              <p:cNvSpPr txBox="1"/>
              <p:nvPr/>
            </p:nvSpPr>
            <p:spPr>
              <a:xfrm>
                <a:off x="8271780" y="2160690"/>
                <a:ext cx="2211163"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800" i="1" smtClean="0">
                          <a:effectLst/>
                          <a:latin typeface="Cambria Math" panose="02040503050406030204" pitchFamily="18" charset="0"/>
                          <a:ea typeface="Calibri" panose="020F0502020204030204" pitchFamily="34" charset="0"/>
                          <a:cs typeface="Times New Roman" panose="02020603050405020304" pitchFamily="18" charset="0"/>
                        </a:rPr>
                        <m:t>0≤</m:t>
                      </m:r>
                      <m:r>
                        <a:rPr lang="en-US" sz="1800" i="1" smtClean="0">
                          <a:effectLst/>
                          <a:latin typeface="Cambria Math" panose="02040503050406030204" pitchFamily="18" charset="0"/>
                          <a:ea typeface="Calibri" panose="020F0502020204030204" pitchFamily="34" charset="0"/>
                          <a:cs typeface="Times New Roman" panose="02020603050405020304" pitchFamily="18" charset="0"/>
                        </a:rPr>
                        <m:t>𝑁</m:t>
                      </m:r>
                      <m:r>
                        <a:rPr lang="en-US" sz="1800" i="1" smtClean="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i="1">
                              <a:effectLst/>
                              <a:latin typeface="Cambria Math" panose="020405030504060302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𝑛</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oMath>
                  </m:oMathPara>
                </a14:m>
                <a:endParaRPr lang="en-US" dirty="0"/>
              </a:p>
            </p:txBody>
          </p:sp>
        </mc:Choice>
        <mc:Fallback xmlns="">
          <p:sp>
            <p:nvSpPr>
              <p:cNvPr id="2" name="TextBox 1">
                <a:extLst>
                  <a:ext uri="{FF2B5EF4-FFF2-40B4-BE49-F238E27FC236}">
                    <a16:creationId xmlns:a16="http://schemas.microsoft.com/office/drawing/2014/main" id="{AF7A623D-2F01-D7C3-169F-1AB24745D4F3}"/>
                  </a:ext>
                </a:extLst>
              </p:cNvPr>
              <p:cNvSpPr txBox="1">
                <a:spLocks noRot="1" noChangeAspect="1" noMove="1" noResize="1" noEditPoints="1" noAdjustHandles="1" noChangeArrowheads="1" noChangeShapeType="1" noTextEdit="1"/>
              </p:cNvSpPr>
              <p:nvPr/>
            </p:nvSpPr>
            <p:spPr>
              <a:xfrm>
                <a:off x="8271780" y="2160690"/>
                <a:ext cx="2211163" cy="3693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DAD7FA3-2404-A824-3975-A184BE9A1C8C}"/>
                  </a:ext>
                </a:extLst>
              </p:cNvPr>
              <p:cNvSpPr txBox="1"/>
              <p:nvPr/>
            </p:nvSpPr>
            <p:spPr>
              <a:xfrm>
                <a:off x="5180496" y="1517505"/>
                <a:ext cx="293388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effectLst/>
                              <a:latin typeface="Cambria Math" panose="020405030504060302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𝑛</m:t>
                          </m:r>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r>
                        <a:rPr lang="en-US" sz="1800" i="1">
                          <a:effectLst/>
                          <a:latin typeface="Cambria Math" panose="02040503050406030204" pitchFamily="18" charset="0"/>
                          <a:ea typeface="Calibri" panose="020F0502020204030204" pitchFamily="34" charset="0"/>
                          <a:cs typeface="Times New Roman" panose="02020603050405020304" pitchFamily="18" charset="0"/>
                        </a:rPr>
                        <m:t>𝑁</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i="1">
                              <a:effectLst/>
                              <a:latin typeface="Cambria Math" panose="020405030504060302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𝑛</m:t>
                          </m:r>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oMath>
                  </m:oMathPara>
                </a14:m>
                <a:endParaRPr lang="en-US" dirty="0"/>
              </a:p>
            </p:txBody>
          </p:sp>
        </mc:Choice>
        <mc:Fallback xmlns="">
          <p:sp>
            <p:nvSpPr>
              <p:cNvPr id="5" name="TextBox 4">
                <a:extLst>
                  <a:ext uri="{FF2B5EF4-FFF2-40B4-BE49-F238E27FC236}">
                    <a16:creationId xmlns:a16="http://schemas.microsoft.com/office/drawing/2014/main" id="{ADAD7FA3-2404-A824-3975-A184BE9A1C8C}"/>
                  </a:ext>
                </a:extLst>
              </p:cNvPr>
              <p:cNvSpPr txBox="1">
                <a:spLocks noRot="1" noChangeAspect="1" noMove="1" noResize="1" noEditPoints="1" noAdjustHandles="1" noChangeArrowheads="1" noChangeShapeType="1" noTextEdit="1"/>
              </p:cNvSpPr>
              <p:nvPr/>
            </p:nvSpPr>
            <p:spPr>
              <a:xfrm>
                <a:off x="5180496" y="1517505"/>
                <a:ext cx="2933880"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DCA430A-9BEF-9B6D-A589-FE4EC86DFB6A}"/>
                  </a:ext>
                </a:extLst>
              </p:cNvPr>
              <p:cNvSpPr txBox="1"/>
              <p:nvPr/>
            </p:nvSpPr>
            <p:spPr>
              <a:xfrm>
                <a:off x="5236917" y="892127"/>
                <a:ext cx="2465803"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effectLst/>
                              <a:latin typeface="Cambria Math" panose="020405030504060302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𝑛</m:t>
                          </m:r>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r>
                        <a:rPr lang="en-US" sz="1800" i="1">
                          <a:effectLst/>
                          <a:latin typeface="Cambria Math" panose="02040503050406030204" pitchFamily="18" charset="0"/>
                          <a:ea typeface="Calibri" panose="020F0502020204030204" pitchFamily="34" charset="0"/>
                          <a:cs typeface="Times New Roman" panose="02020603050405020304" pitchFamily="18" charset="0"/>
                        </a:rPr>
                        <m:t>𝑁</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i="1">
                              <a:effectLst/>
                              <a:latin typeface="Cambria Math" panose="020405030504060302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𝑛</m:t>
                          </m:r>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dirty="0"/>
              </a:p>
            </p:txBody>
          </p:sp>
        </mc:Choice>
        <mc:Fallback xmlns="">
          <p:sp>
            <p:nvSpPr>
              <p:cNvPr id="7" name="TextBox 6">
                <a:extLst>
                  <a:ext uri="{FF2B5EF4-FFF2-40B4-BE49-F238E27FC236}">
                    <a16:creationId xmlns:a16="http://schemas.microsoft.com/office/drawing/2014/main" id="{DDCA430A-9BEF-9B6D-A589-FE4EC86DFB6A}"/>
                  </a:ext>
                </a:extLst>
              </p:cNvPr>
              <p:cNvSpPr txBox="1">
                <a:spLocks noRot="1" noChangeAspect="1" noMove="1" noResize="1" noEditPoints="1" noAdjustHandles="1" noChangeArrowheads="1" noChangeShapeType="1" noTextEdit="1"/>
              </p:cNvSpPr>
              <p:nvPr/>
            </p:nvSpPr>
            <p:spPr>
              <a:xfrm>
                <a:off x="5236917" y="892127"/>
                <a:ext cx="2465803" cy="369332"/>
              </a:xfrm>
              <a:prstGeom prst="rect">
                <a:avLst/>
              </a:prstGeom>
              <a:blipFill>
                <a:blip r:embed="rId5"/>
                <a:stretch>
                  <a:fillRect/>
                </a:stretch>
              </a:blipFill>
            </p:spPr>
            <p:txBody>
              <a:bodyPr/>
              <a:lstStyle/>
              <a:p>
                <a:r>
                  <a:rPr lang="en-US">
                    <a:noFill/>
                  </a:rPr>
                  <a:t> </a:t>
                </a:r>
              </a:p>
            </p:txBody>
          </p:sp>
        </mc:Fallback>
      </mc:AlternateContent>
      <p:sp>
        <p:nvSpPr>
          <p:cNvPr id="9" name="Footer Placeholder 8">
            <a:extLst>
              <a:ext uri="{FF2B5EF4-FFF2-40B4-BE49-F238E27FC236}">
                <a16:creationId xmlns:a16="http://schemas.microsoft.com/office/drawing/2014/main" id="{D3748619-44A7-CD46-297D-4AB96A646DFD}"/>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3620262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F1F2A-CD1E-8565-DD05-F561D5C1CD07}"/>
            </a:ext>
          </a:extLst>
        </p:cNvPr>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19FD51B4-6BDF-3772-F01F-D17363F38C9B}"/>
              </a:ext>
            </a:extLst>
          </p:cNvPr>
          <p:cNvCxnSpPr>
            <a:cxnSpLocks/>
          </p:cNvCxnSpPr>
          <p:nvPr/>
        </p:nvCxnSpPr>
        <p:spPr>
          <a:xfrm>
            <a:off x="2444151" y="3329796"/>
            <a:ext cx="6998898" cy="0"/>
          </a:xfrm>
          <a:prstGeom prst="straightConnector1">
            <a:avLst/>
          </a:prstGeom>
          <a:ln w="38100">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3327128B-3474-2D32-69B2-C5C2A4F8D906}"/>
              </a:ext>
            </a:extLst>
          </p:cNvPr>
          <p:cNvCxnSpPr>
            <a:cxnSpLocks/>
          </p:cNvCxnSpPr>
          <p:nvPr/>
        </p:nvCxnSpPr>
        <p:spPr>
          <a:xfrm>
            <a:off x="2817962" y="3007743"/>
            <a:ext cx="0" cy="678611"/>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32AF2F96-563D-31B7-D2CF-DDBBC20FA08E}"/>
                  </a:ext>
                </a:extLst>
              </p:cNvPr>
              <p:cNvSpPr txBox="1"/>
              <p:nvPr/>
            </p:nvSpPr>
            <p:spPr>
              <a:xfrm>
                <a:off x="2352130" y="3823741"/>
                <a:ext cx="931665" cy="369332"/>
              </a:xfrm>
              <a:prstGeom prst="rect">
                <a:avLst/>
              </a:prstGeom>
              <a:noFill/>
            </p:spPr>
            <p:txBody>
              <a:bodyPr wrap="none" rtlCol="0">
                <a:spAutoFit/>
              </a:bodyPr>
              <a:lstStyle/>
              <a:p>
                <a:pPr algn="ctr"/>
                <a:r>
                  <a:rPr lang="en-US" dirty="0"/>
                  <a:t>5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10</a:t>
                </a:r>
                <a:r>
                  <a:rPr lang="en-US" baseline="30000" dirty="0"/>
                  <a:t>-2</a:t>
                </a:r>
              </a:p>
            </p:txBody>
          </p:sp>
        </mc:Choice>
        <mc:Fallback xmlns="">
          <p:sp>
            <p:nvSpPr>
              <p:cNvPr id="9" name="TextBox 8">
                <a:extLst>
                  <a:ext uri="{FF2B5EF4-FFF2-40B4-BE49-F238E27FC236}">
                    <a16:creationId xmlns:a16="http://schemas.microsoft.com/office/drawing/2014/main" id="{32AF2F96-563D-31B7-D2CF-DDBBC20FA08E}"/>
                  </a:ext>
                </a:extLst>
              </p:cNvPr>
              <p:cNvSpPr txBox="1">
                <a:spLocks noRot="1" noChangeAspect="1" noMove="1" noResize="1" noEditPoints="1" noAdjustHandles="1" noChangeArrowheads="1" noChangeShapeType="1" noTextEdit="1"/>
              </p:cNvSpPr>
              <p:nvPr/>
            </p:nvSpPr>
            <p:spPr>
              <a:xfrm>
                <a:off x="2352130" y="3823741"/>
                <a:ext cx="931665" cy="369332"/>
              </a:xfrm>
              <a:prstGeom prst="rect">
                <a:avLst/>
              </a:prstGeom>
              <a:blipFill>
                <a:blip r:embed="rId3"/>
                <a:stretch>
                  <a:fillRect l="-5882" t="-8197" b="-24590"/>
                </a:stretch>
              </a:blipFill>
            </p:spPr>
            <p:txBody>
              <a:bodyPr/>
              <a:lstStyle/>
              <a:p>
                <a:r>
                  <a:rPr lang="en-US">
                    <a:noFill/>
                  </a:rPr>
                  <a:t> </a:t>
                </a:r>
              </a:p>
            </p:txBody>
          </p:sp>
        </mc:Fallback>
      </mc:AlternateContent>
      <p:cxnSp>
        <p:nvCxnSpPr>
          <p:cNvPr id="10" name="Straight Connector 9">
            <a:extLst>
              <a:ext uri="{FF2B5EF4-FFF2-40B4-BE49-F238E27FC236}">
                <a16:creationId xmlns:a16="http://schemas.microsoft.com/office/drawing/2014/main" id="{B104DC87-CEF9-2A0C-36AE-A34C083B88D3}"/>
              </a:ext>
            </a:extLst>
          </p:cNvPr>
          <p:cNvCxnSpPr>
            <a:cxnSpLocks/>
          </p:cNvCxnSpPr>
          <p:nvPr/>
        </p:nvCxnSpPr>
        <p:spPr>
          <a:xfrm>
            <a:off x="3890513"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C98C9154-D59C-3EB1-4FDB-5D0AD2FC5A1E}"/>
              </a:ext>
            </a:extLst>
          </p:cNvPr>
          <p:cNvSpPr txBox="1"/>
          <p:nvPr/>
        </p:nvSpPr>
        <p:spPr>
          <a:xfrm>
            <a:off x="3618643" y="3823741"/>
            <a:ext cx="543740" cy="369332"/>
          </a:xfrm>
          <a:prstGeom prst="rect">
            <a:avLst/>
          </a:prstGeom>
          <a:noFill/>
        </p:spPr>
        <p:txBody>
          <a:bodyPr wrap="none" rtlCol="0">
            <a:spAutoFit/>
          </a:bodyPr>
          <a:lstStyle/>
          <a:p>
            <a:pPr algn="ctr"/>
            <a:r>
              <a:rPr lang="en-US" dirty="0"/>
              <a:t>10</a:t>
            </a:r>
            <a:r>
              <a:rPr lang="en-US" baseline="30000" dirty="0"/>
              <a:t>-1</a:t>
            </a:r>
          </a:p>
        </p:txBody>
      </p:sp>
      <p:cxnSp>
        <p:nvCxnSpPr>
          <p:cNvPr id="16" name="Straight Connector 15">
            <a:extLst>
              <a:ext uri="{FF2B5EF4-FFF2-40B4-BE49-F238E27FC236}">
                <a16:creationId xmlns:a16="http://schemas.microsoft.com/office/drawing/2014/main" id="{11EB0A20-CE01-FF20-52E2-E6BCF805AB3A}"/>
              </a:ext>
            </a:extLst>
          </p:cNvPr>
          <p:cNvCxnSpPr>
            <a:cxnSpLocks/>
          </p:cNvCxnSpPr>
          <p:nvPr/>
        </p:nvCxnSpPr>
        <p:spPr>
          <a:xfrm>
            <a:off x="4963064" y="3007743"/>
            <a:ext cx="0" cy="678611"/>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034828A-FFE5-CA05-92D1-57A5F73B9844}"/>
                  </a:ext>
                </a:extLst>
              </p:cNvPr>
              <p:cNvSpPr txBox="1"/>
              <p:nvPr/>
            </p:nvSpPr>
            <p:spPr>
              <a:xfrm>
                <a:off x="4497232" y="3823741"/>
                <a:ext cx="931665" cy="369332"/>
              </a:xfrm>
              <a:prstGeom prst="rect">
                <a:avLst/>
              </a:prstGeom>
              <a:noFill/>
            </p:spPr>
            <p:txBody>
              <a:bodyPr wrap="none" rtlCol="0">
                <a:spAutoFit/>
              </a:bodyPr>
              <a:lstStyle/>
              <a:p>
                <a:pPr algn="ctr"/>
                <a:r>
                  <a:rPr lang="en-US" dirty="0"/>
                  <a:t>5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10</a:t>
                </a:r>
                <a:r>
                  <a:rPr lang="en-US" baseline="30000" dirty="0"/>
                  <a:t>-1</a:t>
                </a:r>
              </a:p>
            </p:txBody>
          </p:sp>
        </mc:Choice>
        <mc:Fallback xmlns="">
          <p:sp>
            <p:nvSpPr>
              <p:cNvPr id="17" name="TextBox 16">
                <a:extLst>
                  <a:ext uri="{FF2B5EF4-FFF2-40B4-BE49-F238E27FC236}">
                    <a16:creationId xmlns:a16="http://schemas.microsoft.com/office/drawing/2014/main" id="{0034828A-FFE5-CA05-92D1-57A5F73B9844}"/>
                  </a:ext>
                </a:extLst>
              </p:cNvPr>
              <p:cNvSpPr txBox="1">
                <a:spLocks noRot="1" noChangeAspect="1" noMove="1" noResize="1" noEditPoints="1" noAdjustHandles="1" noChangeArrowheads="1" noChangeShapeType="1" noTextEdit="1"/>
              </p:cNvSpPr>
              <p:nvPr/>
            </p:nvSpPr>
            <p:spPr>
              <a:xfrm>
                <a:off x="4497232" y="3823741"/>
                <a:ext cx="931665" cy="369332"/>
              </a:xfrm>
              <a:prstGeom prst="rect">
                <a:avLst/>
              </a:prstGeom>
              <a:blipFill>
                <a:blip r:embed="rId4"/>
                <a:stretch>
                  <a:fillRect l="-5882" t="-8197" b="-24590"/>
                </a:stretch>
              </a:blipFill>
            </p:spPr>
            <p:txBody>
              <a:bodyPr/>
              <a:lstStyle/>
              <a:p>
                <a:r>
                  <a:rPr lang="en-US">
                    <a:noFill/>
                  </a:rPr>
                  <a:t> </a:t>
                </a:r>
              </a:p>
            </p:txBody>
          </p:sp>
        </mc:Fallback>
      </mc:AlternateContent>
      <p:cxnSp>
        <p:nvCxnSpPr>
          <p:cNvPr id="18" name="Straight Connector 17">
            <a:extLst>
              <a:ext uri="{FF2B5EF4-FFF2-40B4-BE49-F238E27FC236}">
                <a16:creationId xmlns:a16="http://schemas.microsoft.com/office/drawing/2014/main" id="{B4A57FF9-9D07-421B-045B-B245A3D76AA2}"/>
              </a:ext>
            </a:extLst>
          </p:cNvPr>
          <p:cNvCxnSpPr>
            <a:cxnSpLocks/>
          </p:cNvCxnSpPr>
          <p:nvPr/>
        </p:nvCxnSpPr>
        <p:spPr>
          <a:xfrm>
            <a:off x="6035615" y="3007743"/>
            <a:ext cx="0" cy="678611"/>
          </a:xfrm>
          <a:prstGeom prst="line">
            <a:avLst/>
          </a:prstGeom>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FFB16618-A071-5465-CB03-0FE018FAFC49}"/>
              </a:ext>
            </a:extLst>
          </p:cNvPr>
          <p:cNvSpPr txBox="1"/>
          <p:nvPr/>
        </p:nvSpPr>
        <p:spPr>
          <a:xfrm>
            <a:off x="5786989" y="3823741"/>
            <a:ext cx="497251" cy="369332"/>
          </a:xfrm>
          <a:prstGeom prst="rect">
            <a:avLst/>
          </a:prstGeom>
          <a:noFill/>
        </p:spPr>
        <p:txBody>
          <a:bodyPr wrap="none" rtlCol="0">
            <a:spAutoFit/>
          </a:bodyPr>
          <a:lstStyle/>
          <a:p>
            <a:pPr algn="ctr"/>
            <a:r>
              <a:rPr lang="en-US" dirty="0"/>
              <a:t>10</a:t>
            </a:r>
            <a:r>
              <a:rPr lang="en-US" baseline="30000" dirty="0"/>
              <a:t>0</a:t>
            </a:r>
          </a:p>
        </p:txBody>
      </p:sp>
      <p:cxnSp>
        <p:nvCxnSpPr>
          <p:cNvPr id="26" name="Straight Connector 25">
            <a:extLst>
              <a:ext uri="{FF2B5EF4-FFF2-40B4-BE49-F238E27FC236}">
                <a16:creationId xmlns:a16="http://schemas.microsoft.com/office/drawing/2014/main" id="{46A9A0FD-D63C-A175-7A1B-2793DF91B064}"/>
              </a:ext>
            </a:extLst>
          </p:cNvPr>
          <p:cNvCxnSpPr>
            <a:cxnSpLocks/>
          </p:cNvCxnSpPr>
          <p:nvPr/>
        </p:nvCxnSpPr>
        <p:spPr>
          <a:xfrm>
            <a:off x="7033404" y="3030112"/>
            <a:ext cx="0" cy="678611"/>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642F2C3A-AAA8-E508-1F6C-9FB3BA60C10D}"/>
                  </a:ext>
                </a:extLst>
              </p:cNvPr>
              <p:cNvSpPr txBox="1"/>
              <p:nvPr/>
            </p:nvSpPr>
            <p:spPr>
              <a:xfrm>
                <a:off x="6590815" y="3846110"/>
                <a:ext cx="885179" cy="369332"/>
              </a:xfrm>
              <a:prstGeom prst="rect">
                <a:avLst/>
              </a:prstGeom>
              <a:noFill/>
            </p:spPr>
            <p:txBody>
              <a:bodyPr wrap="none" rtlCol="0">
                <a:spAutoFit/>
              </a:bodyPr>
              <a:lstStyle/>
              <a:p>
                <a:pPr algn="ctr"/>
                <a:r>
                  <a:rPr lang="en-US" dirty="0"/>
                  <a:t>5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10</a:t>
                </a:r>
                <a:r>
                  <a:rPr lang="en-US" baseline="30000" dirty="0"/>
                  <a:t>0</a:t>
                </a:r>
              </a:p>
            </p:txBody>
          </p:sp>
        </mc:Choice>
        <mc:Fallback xmlns="">
          <p:sp>
            <p:nvSpPr>
              <p:cNvPr id="27" name="TextBox 26">
                <a:extLst>
                  <a:ext uri="{FF2B5EF4-FFF2-40B4-BE49-F238E27FC236}">
                    <a16:creationId xmlns:a16="http://schemas.microsoft.com/office/drawing/2014/main" id="{642F2C3A-AAA8-E508-1F6C-9FB3BA60C10D}"/>
                  </a:ext>
                </a:extLst>
              </p:cNvPr>
              <p:cNvSpPr txBox="1">
                <a:spLocks noRot="1" noChangeAspect="1" noMove="1" noResize="1" noEditPoints="1" noAdjustHandles="1" noChangeArrowheads="1" noChangeShapeType="1" noTextEdit="1"/>
              </p:cNvSpPr>
              <p:nvPr/>
            </p:nvSpPr>
            <p:spPr>
              <a:xfrm>
                <a:off x="6590815" y="3846110"/>
                <a:ext cx="885179" cy="369332"/>
              </a:xfrm>
              <a:prstGeom prst="rect">
                <a:avLst/>
              </a:prstGeom>
              <a:blipFill>
                <a:blip r:embed="rId5"/>
                <a:stretch>
                  <a:fillRect l="-5517" t="-9836" b="-24590"/>
                </a:stretch>
              </a:blipFill>
            </p:spPr>
            <p:txBody>
              <a:bodyPr/>
              <a:lstStyle/>
              <a:p>
                <a:r>
                  <a:rPr lang="en-US">
                    <a:noFill/>
                  </a:rPr>
                  <a:t> </a:t>
                </a:r>
              </a:p>
            </p:txBody>
          </p:sp>
        </mc:Fallback>
      </mc:AlternateContent>
      <p:cxnSp>
        <p:nvCxnSpPr>
          <p:cNvPr id="28" name="Straight Connector 27">
            <a:extLst>
              <a:ext uri="{FF2B5EF4-FFF2-40B4-BE49-F238E27FC236}">
                <a16:creationId xmlns:a16="http://schemas.microsoft.com/office/drawing/2014/main" id="{EA9B64F8-C412-4F67-E1F4-6A9FFF5691DF}"/>
              </a:ext>
            </a:extLst>
          </p:cNvPr>
          <p:cNvCxnSpPr>
            <a:cxnSpLocks/>
          </p:cNvCxnSpPr>
          <p:nvPr/>
        </p:nvCxnSpPr>
        <p:spPr>
          <a:xfrm>
            <a:off x="8074883" y="3030112"/>
            <a:ext cx="0" cy="678611"/>
          </a:xfrm>
          <a:prstGeom prst="line">
            <a:avLst/>
          </a:prstGeom>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BDF420CE-CC06-FE67-E69B-634B56394642}"/>
              </a:ext>
            </a:extLst>
          </p:cNvPr>
          <p:cNvSpPr txBox="1"/>
          <p:nvPr/>
        </p:nvSpPr>
        <p:spPr>
          <a:xfrm>
            <a:off x="7826257" y="3846110"/>
            <a:ext cx="497252" cy="369332"/>
          </a:xfrm>
          <a:prstGeom prst="rect">
            <a:avLst/>
          </a:prstGeom>
          <a:noFill/>
        </p:spPr>
        <p:txBody>
          <a:bodyPr wrap="none" rtlCol="0">
            <a:spAutoFit/>
          </a:bodyPr>
          <a:lstStyle/>
          <a:p>
            <a:pPr algn="ctr"/>
            <a:r>
              <a:rPr lang="en-US" dirty="0"/>
              <a:t>10</a:t>
            </a:r>
            <a:r>
              <a:rPr lang="en-US" baseline="30000" dirty="0"/>
              <a:t>1</a:t>
            </a:r>
          </a:p>
        </p:txBody>
      </p:sp>
      <p:cxnSp>
        <p:nvCxnSpPr>
          <p:cNvPr id="30" name="Straight Connector 29">
            <a:extLst>
              <a:ext uri="{FF2B5EF4-FFF2-40B4-BE49-F238E27FC236}">
                <a16:creationId xmlns:a16="http://schemas.microsoft.com/office/drawing/2014/main" id="{3C447358-D2B5-5175-A7B5-ED3701021379}"/>
              </a:ext>
            </a:extLst>
          </p:cNvPr>
          <p:cNvCxnSpPr>
            <a:cxnSpLocks/>
          </p:cNvCxnSpPr>
          <p:nvPr/>
        </p:nvCxnSpPr>
        <p:spPr>
          <a:xfrm>
            <a:off x="9068478" y="3030112"/>
            <a:ext cx="0" cy="678611"/>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1956D2B3-14D6-FB61-FD0A-259BE8D1F165}"/>
                  </a:ext>
                </a:extLst>
              </p:cNvPr>
              <p:cNvSpPr txBox="1"/>
              <p:nvPr/>
            </p:nvSpPr>
            <p:spPr>
              <a:xfrm>
                <a:off x="8625890" y="3846110"/>
                <a:ext cx="885179" cy="369332"/>
              </a:xfrm>
              <a:prstGeom prst="rect">
                <a:avLst/>
              </a:prstGeom>
              <a:noFill/>
            </p:spPr>
            <p:txBody>
              <a:bodyPr wrap="none" rtlCol="0">
                <a:spAutoFit/>
              </a:bodyPr>
              <a:lstStyle/>
              <a:p>
                <a:pPr algn="ctr"/>
                <a:r>
                  <a:rPr lang="en-US" dirty="0"/>
                  <a:t>5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10</a:t>
                </a:r>
                <a:r>
                  <a:rPr lang="en-US" baseline="30000" dirty="0"/>
                  <a:t>1</a:t>
                </a:r>
              </a:p>
            </p:txBody>
          </p:sp>
        </mc:Choice>
        <mc:Fallback xmlns="">
          <p:sp>
            <p:nvSpPr>
              <p:cNvPr id="31" name="TextBox 30">
                <a:extLst>
                  <a:ext uri="{FF2B5EF4-FFF2-40B4-BE49-F238E27FC236}">
                    <a16:creationId xmlns:a16="http://schemas.microsoft.com/office/drawing/2014/main" id="{1956D2B3-14D6-FB61-FD0A-259BE8D1F165}"/>
                  </a:ext>
                </a:extLst>
              </p:cNvPr>
              <p:cNvSpPr txBox="1">
                <a:spLocks noRot="1" noChangeAspect="1" noMove="1" noResize="1" noEditPoints="1" noAdjustHandles="1" noChangeArrowheads="1" noChangeShapeType="1" noTextEdit="1"/>
              </p:cNvSpPr>
              <p:nvPr/>
            </p:nvSpPr>
            <p:spPr>
              <a:xfrm>
                <a:off x="8625890" y="3846110"/>
                <a:ext cx="885179" cy="369332"/>
              </a:xfrm>
              <a:prstGeom prst="rect">
                <a:avLst/>
              </a:prstGeom>
              <a:blipFill>
                <a:blip r:embed="rId6"/>
                <a:stretch>
                  <a:fillRect l="-5517" t="-9836" b="-24590"/>
                </a:stretch>
              </a:blipFill>
            </p:spPr>
            <p:txBody>
              <a:bodyPr/>
              <a:lstStyle/>
              <a:p>
                <a:r>
                  <a:rPr lang="en-US">
                    <a:noFill/>
                  </a:rPr>
                  <a:t> </a:t>
                </a:r>
              </a:p>
            </p:txBody>
          </p:sp>
        </mc:Fallback>
      </mc:AlternateContent>
      <p:cxnSp>
        <p:nvCxnSpPr>
          <p:cNvPr id="4" name="Straight Arrow Connector 3">
            <a:extLst>
              <a:ext uri="{FF2B5EF4-FFF2-40B4-BE49-F238E27FC236}">
                <a16:creationId xmlns:a16="http://schemas.microsoft.com/office/drawing/2014/main" id="{F6D5F45C-DF12-781E-CDA3-80748D14ACFF}"/>
              </a:ext>
            </a:extLst>
          </p:cNvPr>
          <p:cNvCxnSpPr>
            <a:cxnSpLocks/>
          </p:cNvCxnSpPr>
          <p:nvPr/>
        </p:nvCxnSpPr>
        <p:spPr>
          <a:xfrm>
            <a:off x="4847545" y="1742053"/>
            <a:ext cx="4362091" cy="0"/>
          </a:xfrm>
          <a:prstGeom prst="straightConnector1">
            <a:avLst/>
          </a:prstGeom>
          <a:ln w="28575">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740BB696-4686-32D2-8E68-707C452E7CFA}"/>
              </a:ext>
            </a:extLst>
          </p:cNvPr>
          <p:cNvCxnSpPr>
            <a:cxnSpLocks/>
          </p:cNvCxnSpPr>
          <p:nvPr/>
        </p:nvCxnSpPr>
        <p:spPr>
          <a:xfrm>
            <a:off x="5083334"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331DFE36-2B0D-FCC1-9312-1CF719D00A44}"/>
              </a:ext>
            </a:extLst>
          </p:cNvPr>
          <p:cNvSpPr txBox="1"/>
          <p:nvPr/>
        </p:nvSpPr>
        <p:spPr>
          <a:xfrm>
            <a:off x="4845128" y="2018264"/>
            <a:ext cx="476413" cy="369332"/>
          </a:xfrm>
          <a:prstGeom prst="rect">
            <a:avLst/>
          </a:prstGeom>
          <a:noFill/>
        </p:spPr>
        <p:txBody>
          <a:bodyPr wrap="none" rtlCol="0">
            <a:spAutoFit/>
          </a:bodyPr>
          <a:lstStyle/>
          <a:p>
            <a:pPr algn="ctr"/>
            <a:r>
              <a:rPr lang="en-US" dirty="0"/>
              <a:t>1.0</a:t>
            </a:r>
            <a:endParaRPr lang="en-US" baseline="30000" dirty="0"/>
          </a:p>
        </p:txBody>
      </p:sp>
      <p:cxnSp>
        <p:nvCxnSpPr>
          <p:cNvPr id="13" name="Straight Connector 12">
            <a:extLst>
              <a:ext uri="{FF2B5EF4-FFF2-40B4-BE49-F238E27FC236}">
                <a16:creationId xmlns:a16="http://schemas.microsoft.com/office/drawing/2014/main" id="{F5B07D4A-45C3-94D9-DFA0-08F7F1366103}"/>
              </a:ext>
            </a:extLst>
          </p:cNvPr>
          <p:cNvCxnSpPr>
            <a:cxnSpLocks/>
          </p:cNvCxnSpPr>
          <p:nvPr/>
        </p:nvCxnSpPr>
        <p:spPr>
          <a:xfrm>
            <a:off x="5524581"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1C26D829-8067-E1C6-8B64-8A8BAF91F19A}"/>
              </a:ext>
            </a:extLst>
          </p:cNvPr>
          <p:cNvSpPr txBox="1"/>
          <p:nvPr/>
        </p:nvSpPr>
        <p:spPr>
          <a:xfrm>
            <a:off x="5286375" y="2018264"/>
            <a:ext cx="476412" cy="369332"/>
          </a:xfrm>
          <a:prstGeom prst="rect">
            <a:avLst/>
          </a:prstGeom>
          <a:noFill/>
        </p:spPr>
        <p:txBody>
          <a:bodyPr wrap="none" rtlCol="0">
            <a:spAutoFit/>
          </a:bodyPr>
          <a:lstStyle/>
          <a:p>
            <a:pPr algn="ctr"/>
            <a:r>
              <a:rPr lang="en-US" dirty="0"/>
              <a:t>2.0</a:t>
            </a:r>
            <a:endParaRPr lang="en-US" baseline="30000" dirty="0"/>
          </a:p>
        </p:txBody>
      </p:sp>
      <p:cxnSp>
        <p:nvCxnSpPr>
          <p:cNvPr id="15" name="Straight Connector 14">
            <a:extLst>
              <a:ext uri="{FF2B5EF4-FFF2-40B4-BE49-F238E27FC236}">
                <a16:creationId xmlns:a16="http://schemas.microsoft.com/office/drawing/2014/main" id="{3B430472-3514-D729-3AE3-3DBB902E21E8}"/>
              </a:ext>
            </a:extLst>
          </p:cNvPr>
          <p:cNvCxnSpPr>
            <a:cxnSpLocks/>
          </p:cNvCxnSpPr>
          <p:nvPr/>
        </p:nvCxnSpPr>
        <p:spPr>
          <a:xfrm>
            <a:off x="5927165"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C9DBFB1D-E7B4-92B8-2A9E-7C7AD7979792}"/>
              </a:ext>
            </a:extLst>
          </p:cNvPr>
          <p:cNvSpPr txBox="1"/>
          <p:nvPr/>
        </p:nvSpPr>
        <p:spPr>
          <a:xfrm>
            <a:off x="5688959" y="2018264"/>
            <a:ext cx="476412" cy="369332"/>
          </a:xfrm>
          <a:prstGeom prst="rect">
            <a:avLst/>
          </a:prstGeom>
          <a:noFill/>
        </p:spPr>
        <p:txBody>
          <a:bodyPr wrap="none" rtlCol="0">
            <a:spAutoFit/>
          </a:bodyPr>
          <a:lstStyle/>
          <a:p>
            <a:pPr algn="ctr"/>
            <a:r>
              <a:rPr lang="en-US" dirty="0"/>
              <a:t>3.0</a:t>
            </a:r>
            <a:endParaRPr lang="en-US" baseline="30000" dirty="0"/>
          </a:p>
        </p:txBody>
      </p:sp>
      <p:cxnSp>
        <p:nvCxnSpPr>
          <p:cNvPr id="21" name="Straight Connector 20">
            <a:extLst>
              <a:ext uri="{FF2B5EF4-FFF2-40B4-BE49-F238E27FC236}">
                <a16:creationId xmlns:a16="http://schemas.microsoft.com/office/drawing/2014/main" id="{A404A060-D1BD-8124-2BEB-C057E3536492}"/>
              </a:ext>
            </a:extLst>
          </p:cNvPr>
          <p:cNvCxnSpPr>
            <a:cxnSpLocks/>
          </p:cNvCxnSpPr>
          <p:nvPr/>
        </p:nvCxnSpPr>
        <p:spPr>
          <a:xfrm>
            <a:off x="6368412"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8BAE2B9B-B6F9-B332-F2CC-ADEBF94F8587}"/>
              </a:ext>
            </a:extLst>
          </p:cNvPr>
          <p:cNvSpPr txBox="1"/>
          <p:nvPr/>
        </p:nvSpPr>
        <p:spPr>
          <a:xfrm>
            <a:off x="6130206" y="2018264"/>
            <a:ext cx="476412" cy="369332"/>
          </a:xfrm>
          <a:prstGeom prst="rect">
            <a:avLst/>
          </a:prstGeom>
          <a:noFill/>
        </p:spPr>
        <p:txBody>
          <a:bodyPr wrap="none" rtlCol="0">
            <a:spAutoFit/>
          </a:bodyPr>
          <a:lstStyle/>
          <a:p>
            <a:pPr algn="ctr"/>
            <a:r>
              <a:rPr lang="en-US" dirty="0"/>
              <a:t>4.0</a:t>
            </a:r>
            <a:endParaRPr lang="en-US" baseline="30000" dirty="0"/>
          </a:p>
        </p:txBody>
      </p:sp>
      <p:cxnSp>
        <p:nvCxnSpPr>
          <p:cNvPr id="36" name="Straight Connector 35">
            <a:extLst>
              <a:ext uri="{FF2B5EF4-FFF2-40B4-BE49-F238E27FC236}">
                <a16:creationId xmlns:a16="http://schemas.microsoft.com/office/drawing/2014/main" id="{D63CF8D7-880E-C6E5-FCEA-8C31C6BAB519}"/>
              </a:ext>
            </a:extLst>
          </p:cNvPr>
          <p:cNvCxnSpPr>
            <a:cxnSpLocks/>
          </p:cNvCxnSpPr>
          <p:nvPr/>
        </p:nvCxnSpPr>
        <p:spPr>
          <a:xfrm>
            <a:off x="6809659"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2BC975B2-A3F1-DB71-BA8E-DAD5194DE472}"/>
              </a:ext>
            </a:extLst>
          </p:cNvPr>
          <p:cNvSpPr txBox="1"/>
          <p:nvPr/>
        </p:nvSpPr>
        <p:spPr>
          <a:xfrm>
            <a:off x="6571453" y="2018264"/>
            <a:ext cx="476412" cy="369332"/>
          </a:xfrm>
          <a:prstGeom prst="rect">
            <a:avLst/>
          </a:prstGeom>
          <a:noFill/>
        </p:spPr>
        <p:txBody>
          <a:bodyPr wrap="none" rtlCol="0">
            <a:spAutoFit/>
          </a:bodyPr>
          <a:lstStyle/>
          <a:p>
            <a:pPr algn="ctr"/>
            <a:r>
              <a:rPr lang="en-US" dirty="0"/>
              <a:t>5.0</a:t>
            </a:r>
            <a:endParaRPr lang="en-US" baseline="30000" dirty="0"/>
          </a:p>
        </p:txBody>
      </p:sp>
      <p:cxnSp>
        <p:nvCxnSpPr>
          <p:cNvPr id="38" name="Straight Connector 37">
            <a:extLst>
              <a:ext uri="{FF2B5EF4-FFF2-40B4-BE49-F238E27FC236}">
                <a16:creationId xmlns:a16="http://schemas.microsoft.com/office/drawing/2014/main" id="{BC4D34C9-E8B6-261E-20D4-6119C562C677}"/>
              </a:ext>
            </a:extLst>
          </p:cNvPr>
          <p:cNvCxnSpPr>
            <a:cxnSpLocks/>
          </p:cNvCxnSpPr>
          <p:nvPr/>
        </p:nvCxnSpPr>
        <p:spPr>
          <a:xfrm>
            <a:off x="7250906"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984C00D6-9930-6CA6-D0F3-28BC17B4AAB0}"/>
              </a:ext>
            </a:extLst>
          </p:cNvPr>
          <p:cNvSpPr txBox="1"/>
          <p:nvPr/>
        </p:nvSpPr>
        <p:spPr>
          <a:xfrm>
            <a:off x="7012700" y="2018264"/>
            <a:ext cx="476412" cy="369332"/>
          </a:xfrm>
          <a:prstGeom prst="rect">
            <a:avLst/>
          </a:prstGeom>
          <a:noFill/>
        </p:spPr>
        <p:txBody>
          <a:bodyPr wrap="none" rtlCol="0">
            <a:spAutoFit/>
          </a:bodyPr>
          <a:lstStyle/>
          <a:p>
            <a:pPr algn="ctr"/>
            <a:r>
              <a:rPr lang="en-US" dirty="0"/>
              <a:t>6.0</a:t>
            </a:r>
            <a:endParaRPr lang="en-US" baseline="30000" dirty="0"/>
          </a:p>
        </p:txBody>
      </p:sp>
      <p:cxnSp>
        <p:nvCxnSpPr>
          <p:cNvPr id="40" name="Straight Connector 39">
            <a:extLst>
              <a:ext uri="{FF2B5EF4-FFF2-40B4-BE49-F238E27FC236}">
                <a16:creationId xmlns:a16="http://schemas.microsoft.com/office/drawing/2014/main" id="{15B69DE4-3AAB-F64E-0AE8-4D9C4D99B501}"/>
              </a:ext>
            </a:extLst>
          </p:cNvPr>
          <p:cNvCxnSpPr>
            <a:cxnSpLocks/>
          </p:cNvCxnSpPr>
          <p:nvPr/>
        </p:nvCxnSpPr>
        <p:spPr>
          <a:xfrm>
            <a:off x="7653490"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41" name="TextBox 40">
            <a:extLst>
              <a:ext uri="{FF2B5EF4-FFF2-40B4-BE49-F238E27FC236}">
                <a16:creationId xmlns:a16="http://schemas.microsoft.com/office/drawing/2014/main" id="{94D6D6FD-E46E-DC30-A1D5-CB600B96F7C0}"/>
              </a:ext>
            </a:extLst>
          </p:cNvPr>
          <p:cNvSpPr txBox="1"/>
          <p:nvPr/>
        </p:nvSpPr>
        <p:spPr>
          <a:xfrm>
            <a:off x="7415284" y="2018264"/>
            <a:ext cx="476412" cy="369332"/>
          </a:xfrm>
          <a:prstGeom prst="rect">
            <a:avLst/>
          </a:prstGeom>
          <a:noFill/>
        </p:spPr>
        <p:txBody>
          <a:bodyPr wrap="none" rtlCol="0">
            <a:spAutoFit/>
          </a:bodyPr>
          <a:lstStyle/>
          <a:p>
            <a:pPr algn="ctr"/>
            <a:r>
              <a:rPr lang="en-US" dirty="0"/>
              <a:t>7.0</a:t>
            </a:r>
            <a:endParaRPr lang="en-US" baseline="30000" dirty="0"/>
          </a:p>
        </p:txBody>
      </p:sp>
      <p:cxnSp>
        <p:nvCxnSpPr>
          <p:cNvPr id="42" name="Straight Connector 41">
            <a:extLst>
              <a:ext uri="{FF2B5EF4-FFF2-40B4-BE49-F238E27FC236}">
                <a16:creationId xmlns:a16="http://schemas.microsoft.com/office/drawing/2014/main" id="{0938AEBD-127C-927D-F0BF-4EC6AD0D7854}"/>
              </a:ext>
            </a:extLst>
          </p:cNvPr>
          <p:cNvCxnSpPr>
            <a:cxnSpLocks/>
          </p:cNvCxnSpPr>
          <p:nvPr/>
        </p:nvCxnSpPr>
        <p:spPr>
          <a:xfrm>
            <a:off x="8094737" y="1572400"/>
            <a:ext cx="0" cy="362309"/>
          </a:xfrm>
          <a:prstGeom prst="line">
            <a:avLst/>
          </a:prstGeom>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F39C2A5A-77A1-DCE9-1785-6C93C8D034DB}"/>
              </a:ext>
            </a:extLst>
          </p:cNvPr>
          <p:cNvSpPr txBox="1"/>
          <p:nvPr/>
        </p:nvSpPr>
        <p:spPr>
          <a:xfrm>
            <a:off x="7856531" y="2018264"/>
            <a:ext cx="476412" cy="369332"/>
          </a:xfrm>
          <a:prstGeom prst="rect">
            <a:avLst/>
          </a:prstGeom>
          <a:noFill/>
        </p:spPr>
        <p:txBody>
          <a:bodyPr wrap="none" rtlCol="0">
            <a:spAutoFit/>
          </a:bodyPr>
          <a:lstStyle/>
          <a:p>
            <a:pPr algn="ctr"/>
            <a:r>
              <a:rPr lang="en-US" dirty="0"/>
              <a:t>8.0</a:t>
            </a:r>
            <a:endParaRPr lang="en-US" baseline="30000" dirty="0"/>
          </a:p>
        </p:txBody>
      </p:sp>
      <p:cxnSp>
        <p:nvCxnSpPr>
          <p:cNvPr id="44" name="Straight Connector 43">
            <a:extLst>
              <a:ext uri="{FF2B5EF4-FFF2-40B4-BE49-F238E27FC236}">
                <a16:creationId xmlns:a16="http://schemas.microsoft.com/office/drawing/2014/main" id="{A06A583A-2C46-BB4A-5DAE-78313E7109FF}"/>
              </a:ext>
            </a:extLst>
          </p:cNvPr>
          <p:cNvCxnSpPr>
            <a:cxnSpLocks/>
          </p:cNvCxnSpPr>
          <p:nvPr/>
        </p:nvCxnSpPr>
        <p:spPr>
          <a:xfrm>
            <a:off x="8498095" y="1575759"/>
            <a:ext cx="0" cy="362309"/>
          </a:xfrm>
          <a:prstGeom prst="line">
            <a:avLst/>
          </a:prstGeom>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2A25C4CB-82A9-DDE5-53A1-9B9B7C17B10A}"/>
              </a:ext>
            </a:extLst>
          </p:cNvPr>
          <p:cNvSpPr txBox="1"/>
          <p:nvPr/>
        </p:nvSpPr>
        <p:spPr>
          <a:xfrm>
            <a:off x="8259889" y="2021623"/>
            <a:ext cx="476412" cy="369332"/>
          </a:xfrm>
          <a:prstGeom prst="rect">
            <a:avLst/>
          </a:prstGeom>
          <a:noFill/>
        </p:spPr>
        <p:txBody>
          <a:bodyPr wrap="none" rtlCol="0">
            <a:spAutoFit/>
          </a:bodyPr>
          <a:lstStyle/>
          <a:p>
            <a:pPr algn="ctr"/>
            <a:r>
              <a:rPr lang="en-US" dirty="0"/>
              <a:t>9.0</a:t>
            </a:r>
            <a:endParaRPr lang="en-US" baseline="30000" dirty="0"/>
          </a:p>
        </p:txBody>
      </p:sp>
      <p:cxnSp>
        <p:nvCxnSpPr>
          <p:cNvPr id="46" name="Straight Connector 45">
            <a:extLst>
              <a:ext uri="{FF2B5EF4-FFF2-40B4-BE49-F238E27FC236}">
                <a16:creationId xmlns:a16="http://schemas.microsoft.com/office/drawing/2014/main" id="{B1C4BDF6-978A-1EF8-651F-C277A54AE944}"/>
              </a:ext>
            </a:extLst>
          </p:cNvPr>
          <p:cNvCxnSpPr>
            <a:cxnSpLocks/>
          </p:cNvCxnSpPr>
          <p:nvPr/>
        </p:nvCxnSpPr>
        <p:spPr>
          <a:xfrm>
            <a:off x="8939342" y="1575759"/>
            <a:ext cx="0" cy="362309"/>
          </a:xfrm>
          <a:prstGeom prst="line">
            <a:avLst/>
          </a:prstGeom>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C4595FD0-F8A3-E212-374F-5500DFB52240}"/>
              </a:ext>
            </a:extLst>
          </p:cNvPr>
          <p:cNvSpPr txBox="1"/>
          <p:nvPr/>
        </p:nvSpPr>
        <p:spPr>
          <a:xfrm>
            <a:off x="8642626" y="2021623"/>
            <a:ext cx="593432" cy="369332"/>
          </a:xfrm>
          <a:prstGeom prst="rect">
            <a:avLst/>
          </a:prstGeom>
          <a:noFill/>
        </p:spPr>
        <p:txBody>
          <a:bodyPr wrap="none" rtlCol="0">
            <a:spAutoFit/>
          </a:bodyPr>
          <a:lstStyle/>
          <a:p>
            <a:pPr algn="ctr"/>
            <a:r>
              <a:rPr lang="en-US" dirty="0"/>
              <a:t>10.0</a:t>
            </a:r>
            <a:endParaRPr lang="en-US" baseline="30000" dirty="0"/>
          </a:p>
        </p:txBody>
      </p:sp>
      <p:cxnSp>
        <p:nvCxnSpPr>
          <p:cNvPr id="49" name="Straight Arrow Connector 48">
            <a:extLst>
              <a:ext uri="{FF2B5EF4-FFF2-40B4-BE49-F238E27FC236}">
                <a16:creationId xmlns:a16="http://schemas.microsoft.com/office/drawing/2014/main" id="{2BCAB079-EC3D-A7B0-5B47-E47BD567A0CF}"/>
              </a:ext>
            </a:extLst>
          </p:cNvPr>
          <p:cNvCxnSpPr>
            <a:cxnSpLocks/>
          </p:cNvCxnSpPr>
          <p:nvPr/>
        </p:nvCxnSpPr>
        <p:spPr>
          <a:xfrm>
            <a:off x="2732255" y="4905478"/>
            <a:ext cx="4362091" cy="0"/>
          </a:xfrm>
          <a:prstGeom prst="straightConnector1">
            <a:avLst/>
          </a:prstGeom>
          <a:ln w="28575">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C3CA2764-4004-BE03-CB5D-7B9CBDF57DEA}"/>
              </a:ext>
            </a:extLst>
          </p:cNvPr>
          <p:cNvCxnSpPr>
            <a:cxnSpLocks/>
          </p:cNvCxnSpPr>
          <p:nvPr/>
        </p:nvCxnSpPr>
        <p:spPr>
          <a:xfrm>
            <a:off x="2968044"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51" name="TextBox 50">
            <a:extLst>
              <a:ext uri="{FF2B5EF4-FFF2-40B4-BE49-F238E27FC236}">
                <a16:creationId xmlns:a16="http://schemas.microsoft.com/office/drawing/2014/main" id="{33FDB975-E05F-8D66-9A7E-81BDB6FEABF8}"/>
              </a:ext>
            </a:extLst>
          </p:cNvPr>
          <p:cNvSpPr txBox="1"/>
          <p:nvPr/>
        </p:nvSpPr>
        <p:spPr>
          <a:xfrm>
            <a:off x="2729838" y="5181689"/>
            <a:ext cx="476413" cy="369332"/>
          </a:xfrm>
          <a:prstGeom prst="rect">
            <a:avLst/>
          </a:prstGeom>
          <a:noFill/>
        </p:spPr>
        <p:txBody>
          <a:bodyPr wrap="none" rtlCol="0">
            <a:spAutoFit/>
          </a:bodyPr>
          <a:lstStyle/>
          <a:p>
            <a:pPr algn="ctr"/>
            <a:r>
              <a:rPr lang="en-US" dirty="0"/>
              <a:t>0.1</a:t>
            </a:r>
            <a:endParaRPr lang="en-US" baseline="30000" dirty="0"/>
          </a:p>
        </p:txBody>
      </p:sp>
      <p:cxnSp>
        <p:nvCxnSpPr>
          <p:cNvPr id="52" name="Straight Connector 51">
            <a:extLst>
              <a:ext uri="{FF2B5EF4-FFF2-40B4-BE49-F238E27FC236}">
                <a16:creationId xmlns:a16="http://schemas.microsoft.com/office/drawing/2014/main" id="{BA072D72-37E1-B0CB-0669-3208F41929EB}"/>
              </a:ext>
            </a:extLst>
          </p:cNvPr>
          <p:cNvCxnSpPr>
            <a:cxnSpLocks/>
          </p:cNvCxnSpPr>
          <p:nvPr/>
        </p:nvCxnSpPr>
        <p:spPr>
          <a:xfrm>
            <a:off x="3409291"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58D7659E-1A7E-F040-1EBF-54FBF77F1D72}"/>
              </a:ext>
            </a:extLst>
          </p:cNvPr>
          <p:cNvSpPr txBox="1"/>
          <p:nvPr/>
        </p:nvSpPr>
        <p:spPr>
          <a:xfrm>
            <a:off x="3171085" y="5181689"/>
            <a:ext cx="476412" cy="369332"/>
          </a:xfrm>
          <a:prstGeom prst="rect">
            <a:avLst/>
          </a:prstGeom>
          <a:noFill/>
        </p:spPr>
        <p:txBody>
          <a:bodyPr wrap="none" rtlCol="0">
            <a:spAutoFit/>
          </a:bodyPr>
          <a:lstStyle/>
          <a:p>
            <a:pPr algn="ctr"/>
            <a:r>
              <a:rPr lang="en-US" dirty="0"/>
              <a:t>0.2</a:t>
            </a:r>
            <a:endParaRPr lang="en-US" baseline="30000" dirty="0"/>
          </a:p>
        </p:txBody>
      </p:sp>
      <p:cxnSp>
        <p:nvCxnSpPr>
          <p:cNvPr id="54" name="Straight Connector 53">
            <a:extLst>
              <a:ext uri="{FF2B5EF4-FFF2-40B4-BE49-F238E27FC236}">
                <a16:creationId xmlns:a16="http://schemas.microsoft.com/office/drawing/2014/main" id="{A5374871-E295-65C2-AFA7-168422B7CDFB}"/>
              </a:ext>
            </a:extLst>
          </p:cNvPr>
          <p:cNvCxnSpPr>
            <a:cxnSpLocks/>
          </p:cNvCxnSpPr>
          <p:nvPr/>
        </p:nvCxnSpPr>
        <p:spPr>
          <a:xfrm>
            <a:off x="3811875"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81C7477F-7282-8C77-E9D1-24309F2865F6}"/>
              </a:ext>
            </a:extLst>
          </p:cNvPr>
          <p:cNvSpPr txBox="1"/>
          <p:nvPr/>
        </p:nvSpPr>
        <p:spPr>
          <a:xfrm>
            <a:off x="3573669" y="5181689"/>
            <a:ext cx="476412" cy="369332"/>
          </a:xfrm>
          <a:prstGeom prst="rect">
            <a:avLst/>
          </a:prstGeom>
          <a:noFill/>
        </p:spPr>
        <p:txBody>
          <a:bodyPr wrap="none" rtlCol="0">
            <a:spAutoFit/>
          </a:bodyPr>
          <a:lstStyle/>
          <a:p>
            <a:pPr algn="ctr"/>
            <a:r>
              <a:rPr lang="en-US" dirty="0"/>
              <a:t>0.3</a:t>
            </a:r>
            <a:endParaRPr lang="en-US" baseline="30000" dirty="0"/>
          </a:p>
        </p:txBody>
      </p:sp>
      <p:cxnSp>
        <p:nvCxnSpPr>
          <p:cNvPr id="56" name="Straight Connector 55">
            <a:extLst>
              <a:ext uri="{FF2B5EF4-FFF2-40B4-BE49-F238E27FC236}">
                <a16:creationId xmlns:a16="http://schemas.microsoft.com/office/drawing/2014/main" id="{39F1F4DE-55A9-92B9-2A6C-0F9F49412EDB}"/>
              </a:ext>
            </a:extLst>
          </p:cNvPr>
          <p:cNvCxnSpPr>
            <a:cxnSpLocks/>
          </p:cNvCxnSpPr>
          <p:nvPr/>
        </p:nvCxnSpPr>
        <p:spPr>
          <a:xfrm>
            <a:off x="4253122"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DE80EDFA-BC37-9798-0ADA-8ADFCB39E1D5}"/>
              </a:ext>
            </a:extLst>
          </p:cNvPr>
          <p:cNvSpPr txBox="1"/>
          <p:nvPr/>
        </p:nvSpPr>
        <p:spPr>
          <a:xfrm>
            <a:off x="4014916" y="5181689"/>
            <a:ext cx="476412" cy="369332"/>
          </a:xfrm>
          <a:prstGeom prst="rect">
            <a:avLst/>
          </a:prstGeom>
          <a:noFill/>
        </p:spPr>
        <p:txBody>
          <a:bodyPr wrap="none" rtlCol="0">
            <a:spAutoFit/>
          </a:bodyPr>
          <a:lstStyle/>
          <a:p>
            <a:pPr algn="ctr"/>
            <a:r>
              <a:rPr lang="en-US" dirty="0"/>
              <a:t>0.4</a:t>
            </a:r>
            <a:endParaRPr lang="en-US" baseline="30000" dirty="0"/>
          </a:p>
        </p:txBody>
      </p:sp>
      <p:cxnSp>
        <p:nvCxnSpPr>
          <p:cNvPr id="58" name="Straight Connector 57">
            <a:extLst>
              <a:ext uri="{FF2B5EF4-FFF2-40B4-BE49-F238E27FC236}">
                <a16:creationId xmlns:a16="http://schemas.microsoft.com/office/drawing/2014/main" id="{6768C6A0-A947-EF2E-D651-C59852270FD6}"/>
              </a:ext>
            </a:extLst>
          </p:cNvPr>
          <p:cNvCxnSpPr>
            <a:cxnSpLocks/>
          </p:cNvCxnSpPr>
          <p:nvPr/>
        </p:nvCxnSpPr>
        <p:spPr>
          <a:xfrm>
            <a:off x="4694369"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59" name="TextBox 58">
            <a:extLst>
              <a:ext uri="{FF2B5EF4-FFF2-40B4-BE49-F238E27FC236}">
                <a16:creationId xmlns:a16="http://schemas.microsoft.com/office/drawing/2014/main" id="{1C22C6FF-179B-BB21-2220-1CDC758D792F}"/>
              </a:ext>
            </a:extLst>
          </p:cNvPr>
          <p:cNvSpPr txBox="1"/>
          <p:nvPr/>
        </p:nvSpPr>
        <p:spPr>
          <a:xfrm>
            <a:off x="4456163" y="5181689"/>
            <a:ext cx="476412" cy="369332"/>
          </a:xfrm>
          <a:prstGeom prst="rect">
            <a:avLst/>
          </a:prstGeom>
          <a:noFill/>
        </p:spPr>
        <p:txBody>
          <a:bodyPr wrap="none" rtlCol="0">
            <a:spAutoFit/>
          </a:bodyPr>
          <a:lstStyle/>
          <a:p>
            <a:pPr algn="ctr"/>
            <a:r>
              <a:rPr lang="en-US" dirty="0"/>
              <a:t>0.5</a:t>
            </a:r>
            <a:endParaRPr lang="en-US" baseline="30000" dirty="0"/>
          </a:p>
        </p:txBody>
      </p:sp>
      <p:cxnSp>
        <p:nvCxnSpPr>
          <p:cNvPr id="60" name="Straight Connector 59">
            <a:extLst>
              <a:ext uri="{FF2B5EF4-FFF2-40B4-BE49-F238E27FC236}">
                <a16:creationId xmlns:a16="http://schemas.microsoft.com/office/drawing/2014/main" id="{2874C0A9-D14F-1559-874E-933BC33702D5}"/>
              </a:ext>
            </a:extLst>
          </p:cNvPr>
          <p:cNvCxnSpPr>
            <a:cxnSpLocks/>
          </p:cNvCxnSpPr>
          <p:nvPr/>
        </p:nvCxnSpPr>
        <p:spPr>
          <a:xfrm>
            <a:off x="5135616"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61" name="TextBox 60">
            <a:extLst>
              <a:ext uri="{FF2B5EF4-FFF2-40B4-BE49-F238E27FC236}">
                <a16:creationId xmlns:a16="http://schemas.microsoft.com/office/drawing/2014/main" id="{83953058-D5D0-8638-D883-D0F2E9A3D372}"/>
              </a:ext>
            </a:extLst>
          </p:cNvPr>
          <p:cNvSpPr txBox="1"/>
          <p:nvPr/>
        </p:nvSpPr>
        <p:spPr>
          <a:xfrm>
            <a:off x="4897410" y="5181689"/>
            <a:ext cx="476412" cy="369332"/>
          </a:xfrm>
          <a:prstGeom prst="rect">
            <a:avLst/>
          </a:prstGeom>
          <a:noFill/>
        </p:spPr>
        <p:txBody>
          <a:bodyPr wrap="none" rtlCol="0">
            <a:spAutoFit/>
          </a:bodyPr>
          <a:lstStyle/>
          <a:p>
            <a:pPr algn="ctr"/>
            <a:r>
              <a:rPr lang="en-US" dirty="0"/>
              <a:t>0.6</a:t>
            </a:r>
            <a:endParaRPr lang="en-US" baseline="30000" dirty="0"/>
          </a:p>
        </p:txBody>
      </p:sp>
      <p:cxnSp>
        <p:nvCxnSpPr>
          <p:cNvPr id="62" name="Straight Connector 61">
            <a:extLst>
              <a:ext uri="{FF2B5EF4-FFF2-40B4-BE49-F238E27FC236}">
                <a16:creationId xmlns:a16="http://schemas.microsoft.com/office/drawing/2014/main" id="{3EFC0250-8580-DF6B-6E20-632DB20258B6}"/>
              </a:ext>
            </a:extLst>
          </p:cNvPr>
          <p:cNvCxnSpPr>
            <a:cxnSpLocks/>
          </p:cNvCxnSpPr>
          <p:nvPr/>
        </p:nvCxnSpPr>
        <p:spPr>
          <a:xfrm>
            <a:off x="5538200"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63" name="TextBox 62">
            <a:extLst>
              <a:ext uri="{FF2B5EF4-FFF2-40B4-BE49-F238E27FC236}">
                <a16:creationId xmlns:a16="http://schemas.microsoft.com/office/drawing/2014/main" id="{1978A302-02BD-D598-B007-586DD2E8E559}"/>
              </a:ext>
            </a:extLst>
          </p:cNvPr>
          <p:cNvSpPr txBox="1"/>
          <p:nvPr/>
        </p:nvSpPr>
        <p:spPr>
          <a:xfrm>
            <a:off x="5299994" y="5181689"/>
            <a:ext cx="476412" cy="369332"/>
          </a:xfrm>
          <a:prstGeom prst="rect">
            <a:avLst/>
          </a:prstGeom>
          <a:noFill/>
        </p:spPr>
        <p:txBody>
          <a:bodyPr wrap="none" rtlCol="0">
            <a:spAutoFit/>
          </a:bodyPr>
          <a:lstStyle/>
          <a:p>
            <a:pPr algn="ctr"/>
            <a:r>
              <a:rPr lang="en-US" dirty="0"/>
              <a:t>0.7</a:t>
            </a:r>
            <a:endParaRPr lang="en-US" baseline="30000" dirty="0"/>
          </a:p>
        </p:txBody>
      </p:sp>
      <p:cxnSp>
        <p:nvCxnSpPr>
          <p:cNvPr id="64" name="Straight Connector 63">
            <a:extLst>
              <a:ext uri="{FF2B5EF4-FFF2-40B4-BE49-F238E27FC236}">
                <a16:creationId xmlns:a16="http://schemas.microsoft.com/office/drawing/2014/main" id="{72BBFD53-2DB9-7587-9A49-DBF52D80B04F}"/>
              </a:ext>
            </a:extLst>
          </p:cNvPr>
          <p:cNvCxnSpPr>
            <a:cxnSpLocks/>
          </p:cNvCxnSpPr>
          <p:nvPr/>
        </p:nvCxnSpPr>
        <p:spPr>
          <a:xfrm>
            <a:off x="5979447" y="4735825"/>
            <a:ext cx="0" cy="362309"/>
          </a:xfrm>
          <a:prstGeom prst="line">
            <a:avLst/>
          </a:prstGeom>
        </p:spPr>
        <p:style>
          <a:lnRef idx="1">
            <a:schemeClr val="dk1"/>
          </a:lnRef>
          <a:fillRef idx="0">
            <a:schemeClr val="dk1"/>
          </a:fillRef>
          <a:effectRef idx="0">
            <a:schemeClr val="dk1"/>
          </a:effectRef>
          <a:fontRef idx="minor">
            <a:schemeClr val="tx1"/>
          </a:fontRef>
        </p:style>
      </p:cxnSp>
      <p:sp>
        <p:nvSpPr>
          <p:cNvPr id="65" name="TextBox 64">
            <a:extLst>
              <a:ext uri="{FF2B5EF4-FFF2-40B4-BE49-F238E27FC236}">
                <a16:creationId xmlns:a16="http://schemas.microsoft.com/office/drawing/2014/main" id="{B270F882-762E-E7C9-3E67-E59D8D299E3B}"/>
              </a:ext>
            </a:extLst>
          </p:cNvPr>
          <p:cNvSpPr txBox="1"/>
          <p:nvPr/>
        </p:nvSpPr>
        <p:spPr>
          <a:xfrm>
            <a:off x="5741241" y="5181689"/>
            <a:ext cx="476412" cy="369332"/>
          </a:xfrm>
          <a:prstGeom prst="rect">
            <a:avLst/>
          </a:prstGeom>
          <a:noFill/>
        </p:spPr>
        <p:txBody>
          <a:bodyPr wrap="none" rtlCol="0">
            <a:spAutoFit/>
          </a:bodyPr>
          <a:lstStyle/>
          <a:p>
            <a:pPr algn="ctr"/>
            <a:r>
              <a:rPr lang="en-US" dirty="0"/>
              <a:t>0.8</a:t>
            </a:r>
            <a:endParaRPr lang="en-US" baseline="30000" dirty="0"/>
          </a:p>
        </p:txBody>
      </p:sp>
      <p:cxnSp>
        <p:nvCxnSpPr>
          <p:cNvPr id="66" name="Straight Connector 65">
            <a:extLst>
              <a:ext uri="{FF2B5EF4-FFF2-40B4-BE49-F238E27FC236}">
                <a16:creationId xmlns:a16="http://schemas.microsoft.com/office/drawing/2014/main" id="{C93B21E7-6F5C-9F07-3D6C-A35BE3A023D6}"/>
              </a:ext>
            </a:extLst>
          </p:cNvPr>
          <p:cNvCxnSpPr>
            <a:cxnSpLocks/>
          </p:cNvCxnSpPr>
          <p:nvPr/>
        </p:nvCxnSpPr>
        <p:spPr>
          <a:xfrm>
            <a:off x="6382805" y="4739184"/>
            <a:ext cx="0" cy="362309"/>
          </a:xfrm>
          <a:prstGeom prst="line">
            <a:avLst/>
          </a:prstGeom>
        </p:spPr>
        <p:style>
          <a:lnRef idx="1">
            <a:schemeClr val="dk1"/>
          </a:lnRef>
          <a:fillRef idx="0">
            <a:schemeClr val="dk1"/>
          </a:fillRef>
          <a:effectRef idx="0">
            <a:schemeClr val="dk1"/>
          </a:effectRef>
          <a:fontRef idx="minor">
            <a:schemeClr val="tx1"/>
          </a:fontRef>
        </p:style>
      </p:cxnSp>
      <p:sp>
        <p:nvSpPr>
          <p:cNvPr id="67" name="TextBox 66">
            <a:extLst>
              <a:ext uri="{FF2B5EF4-FFF2-40B4-BE49-F238E27FC236}">
                <a16:creationId xmlns:a16="http://schemas.microsoft.com/office/drawing/2014/main" id="{53271C4F-5AFA-4C66-4FEE-0FE890495B7D}"/>
              </a:ext>
            </a:extLst>
          </p:cNvPr>
          <p:cNvSpPr txBox="1"/>
          <p:nvPr/>
        </p:nvSpPr>
        <p:spPr>
          <a:xfrm>
            <a:off x="6144599" y="5185048"/>
            <a:ext cx="476412" cy="369332"/>
          </a:xfrm>
          <a:prstGeom prst="rect">
            <a:avLst/>
          </a:prstGeom>
          <a:noFill/>
        </p:spPr>
        <p:txBody>
          <a:bodyPr wrap="none" rtlCol="0">
            <a:spAutoFit/>
          </a:bodyPr>
          <a:lstStyle/>
          <a:p>
            <a:pPr algn="ctr"/>
            <a:r>
              <a:rPr lang="en-US" dirty="0"/>
              <a:t>0.9</a:t>
            </a:r>
            <a:endParaRPr lang="en-US" baseline="30000" dirty="0"/>
          </a:p>
        </p:txBody>
      </p:sp>
      <p:cxnSp>
        <p:nvCxnSpPr>
          <p:cNvPr id="68" name="Straight Connector 67">
            <a:extLst>
              <a:ext uri="{FF2B5EF4-FFF2-40B4-BE49-F238E27FC236}">
                <a16:creationId xmlns:a16="http://schemas.microsoft.com/office/drawing/2014/main" id="{DC5D2302-3322-58C6-31E8-ECCD4AFE7A24}"/>
              </a:ext>
            </a:extLst>
          </p:cNvPr>
          <p:cNvCxnSpPr>
            <a:cxnSpLocks/>
          </p:cNvCxnSpPr>
          <p:nvPr/>
        </p:nvCxnSpPr>
        <p:spPr>
          <a:xfrm>
            <a:off x="6824052" y="4739184"/>
            <a:ext cx="0" cy="362309"/>
          </a:xfrm>
          <a:prstGeom prst="line">
            <a:avLst/>
          </a:prstGeom>
        </p:spPr>
        <p:style>
          <a:lnRef idx="1">
            <a:schemeClr val="dk1"/>
          </a:lnRef>
          <a:fillRef idx="0">
            <a:schemeClr val="dk1"/>
          </a:fillRef>
          <a:effectRef idx="0">
            <a:schemeClr val="dk1"/>
          </a:effectRef>
          <a:fontRef idx="minor">
            <a:schemeClr val="tx1"/>
          </a:fontRef>
        </p:style>
      </p:cxnSp>
      <p:sp>
        <p:nvSpPr>
          <p:cNvPr id="69" name="TextBox 68">
            <a:extLst>
              <a:ext uri="{FF2B5EF4-FFF2-40B4-BE49-F238E27FC236}">
                <a16:creationId xmlns:a16="http://schemas.microsoft.com/office/drawing/2014/main" id="{0D8D9910-B345-E8F8-BAFE-A6BEC79DECCE}"/>
              </a:ext>
            </a:extLst>
          </p:cNvPr>
          <p:cNvSpPr txBox="1"/>
          <p:nvPr/>
        </p:nvSpPr>
        <p:spPr>
          <a:xfrm>
            <a:off x="6585846" y="5185048"/>
            <a:ext cx="476413" cy="369332"/>
          </a:xfrm>
          <a:prstGeom prst="rect">
            <a:avLst/>
          </a:prstGeom>
          <a:noFill/>
        </p:spPr>
        <p:txBody>
          <a:bodyPr wrap="none" rtlCol="0">
            <a:spAutoFit/>
          </a:bodyPr>
          <a:lstStyle/>
          <a:p>
            <a:pPr algn="ctr"/>
            <a:r>
              <a:rPr lang="en-US" dirty="0"/>
              <a:t>1.0</a:t>
            </a:r>
            <a:endParaRPr lang="en-US" baseline="30000" dirty="0"/>
          </a:p>
        </p:txBody>
      </p:sp>
      <p:cxnSp>
        <p:nvCxnSpPr>
          <p:cNvPr id="71" name="Straight Connector 70">
            <a:extLst>
              <a:ext uri="{FF2B5EF4-FFF2-40B4-BE49-F238E27FC236}">
                <a16:creationId xmlns:a16="http://schemas.microsoft.com/office/drawing/2014/main" id="{BCF81FB2-ADE5-4B37-863F-C7952DD60270}"/>
              </a:ext>
            </a:extLst>
          </p:cNvPr>
          <p:cNvCxnSpPr>
            <a:cxnSpLocks/>
          </p:cNvCxnSpPr>
          <p:nvPr/>
        </p:nvCxnSpPr>
        <p:spPr>
          <a:xfrm flipH="1" flipV="1">
            <a:off x="5091938" y="1754114"/>
            <a:ext cx="943677" cy="1575682"/>
          </a:xfrm>
          <a:prstGeom prst="line">
            <a:avLst/>
          </a:prstGeom>
          <a:ln w="28575">
            <a:prstDash val="dash"/>
          </a:ln>
        </p:spPr>
        <p:style>
          <a:lnRef idx="1">
            <a:schemeClr val="accent2"/>
          </a:lnRef>
          <a:fillRef idx="0">
            <a:schemeClr val="accent2"/>
          </a:fillRef>
          <a:effectRef idx="0">
            <a:schemeClr val="accent2"/>
          </a:effectRef>
          <a:fontRef idx="minor">
            <a:schemeClr val="tx1"/>
          </a:fontRef>
        </p:style>
      </p:cxnSp>
      <p:cxnSp>
        <p:nvCxnSpPr>
          <p:cNvPr id="72" name="Straight Connector 71">
            <a:extLst>
              <a:ext uri="{FF2B5EF4-FFF2-40B4-BE49-F238E27FC236}">
                <a16:creationId xmlns:a16="http://schemas.microsoft.com/office/drawing/2014/main" id="{CB0B07F3-BF76-B978-C2CB-237826C5B780}"/>
              </a:ext>
            </a:extLst>
          </p:cNvPr>
          <p:cNvCxnSpPr>
            <a:cxnSpLocks/>
          </p:cNvCxnSpPr>
          <p:nvPr/>
        </p:nvCxnSpPr>
        <p:spPr>
          <a:xfrm flipV="1">
            <a:off x="8095530" y="1754114"/>
            <a:ext cx="843812" cy="1575682"/>
          </a:xfrm>
          <a:prstGeom prst="line">
            <a:avLst/>
          </a:prstGeom>
          <a:ln w="28575">
            <a:prstDash val="dash"/>
          </a:ln>
        </p:spPr>
        <p:style>
          <a:lnRef idx="1">
            <a:schemeClr val="accent2"/>
          </a:lnRef>
          <a:fillRef idx="0">
            <a:schemeClr val="accent2"/>
          </a:fillRef>
          <a:effectRef idx="0">
            <a:schemeClr val="accent2"/>
          </a:effectRef>
          <a:fontRef idx="minor">
            <a:schemeClr val="tx1"/>
          </a:fontRef>
        </p:style>
      </p:cxnSp>
      <p:cxnSp>
        <p:nvCxnSpPr>
          <p:cNvPr id="80" name="Straight Connector 79">
            <a:extLst>
              <a:ext uri="{FF2B5EF4-FFF2-40B4-BE49-F238E27FC236}">
                <a16:creationId xmlns:a16="http://schemas.microsoft.com/office/drawing/2014/main" id="{43113153-5739-DDC8-E389-56CF782B4030}"/>
              </a:ext>
            </a:extLst>
          </p:cNvPr>
          <p:cNvCxnSpPr>
            <a:cxnSpLocks/>
          </p:cNvCxnSpPr>
          <p:nvPr/>
        </p:nvCxnSpPr>
        <p:spPr>
          <a:xfrm flipH="1">
            <a:off x="2918861" y="3340737"/>
            <a:ext cx="971652" cy="1564740"/>
          </a:xfrm>
          <a:prstGeom prst="line">
            <a:avLst/>
          </a:prstGeom>
          <a:ln w="28575">
            <a:prstDash val="dash"/>
          </a:ln>
        </p:spPr>
        <p:style>
          <a:lnRef idx="1">
            <a:schemeClr val="accent2"/>
          </a:lnRef>
          <a:fillRef idx="0">
            <a:schemeClr val="accent2"/>
          </a:fillRef>
          <a:effectRef idx="0">
            <a:schemeClr val="accent2"/>
          </a:effectRef>
          <a:fontRef idx="minor">
            <a:schemeClr val="tx1"/>
          </a:fontRef>
        </p:style>
      </p:cxnSp>
      <p:cxnSp>
        <p:nvCxnSpPr>
          <p:cNvPr id="83" name="Straight Connector 82">
            <a:extLst>
              <a:ext uri="{FF2B5EF4-FFF2-40B4-BE49-F238E27FC236}">
                <a16:creationId xmlns:a16="http://schemas.microsoft.com/office/drawing/2014/main" id="{85DD0843-CF43-D5B0-F9B2-33F28A4EAE79}"/>
              </a:ext>
            </a:extLst>
          </p:cNvPr>
          <p:cNvCxnSpPr>
            <a:cxnSpLocks/>
          </p:cNvCxnSpPr>
          <p:nvPr/>
        </p:nvCxnSpPr>
        <p:spPr>
          <a:xfrm flipH="1" flipV="1">
            <a:off x="6025190" y="3317735"/>
            <a:ext cx="784996" cy="1565374"/>
          </a:xfrm>
          <a:prstGeom prst="line">
            <a:avLst/>
          </a:prstGeom>
          <a:ln w="28575">
            <a:prstDash val="dash"/>
          </a:ln>
        </p:spPr>
        <p:style>
          <a:lnRef idx="1">
            <a:schemeClr val="accent2"/>
          </a:lnRef>
          <a:fillRef idx="0">
            <a:schemeClr val="accent2"/>
          </a:fillRef>
          <a:effectRef idx="0">
            <a:schemeClr val="accent2"/>
          </a:effectRef>
          <a:fontRef idx="minor">
            <a:schemeClr val="tx1"/>
          </a:fontRef>
        </p:style>
      </p:cxnSp>
      <p:sp>
        <p:nvSpPr>
          <p:cNvPr id="2" name="Footer Placeholder 1">
            <a:extLst>
              <a:ext uri="{FF2B5EF4-FFF2-40B4-BE49-F238E27FC236}">
                <a16:creationId xmlns:a16="http://schemas.microsoft.com/office/drawing/2014/main" id="{C339B990-4FFC-A254-F9B6-786ABFB878DE}"/>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2884298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46338E7A-A40C-309F-7864-1843CDCE6959}"/>
                  </a:ext>
                </a:extLst>
              </p:cNvPr>
              <p:cNvSpPr txBox="1"/>
              <p:nvPr/>
            </p:nvSpPr>
            <p:spPr>
              <a:xfrm>
                <a:off x="1765111" y="1778758"/>
                <a:ext cx="211622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800" i="1" smtClean="0">
                          <a:effectLst/>
                          <a:latin typeface="Cambria Math" panose="02040503050406030204" pitchFamily="18" charset="0"/>
                          <a:ea typeface="Calibri" panose="020F0502020204030204" pitchFamily="34" charset="0"/>
                          <a:cs typeface="Times New Roman" panose="02020603050405020304" pitchFamily="18" charset="0"/>
                        </a:rPr>
                        <m:t>4.31×</m:t>
                      </m:r>
                      <m:sSup>
                        <m:sSupPr>
                          <m:ctrlPr>
                            <a:rPr lang="en-US" i="1">
                              <a:effectLst/>
                              <a:latin typeface="Cambria Math" panose="020405030504060302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10</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3</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=4130</m:t>
                      </m:r>
                    </m:oMath>
                  </m:oMathPara>
                </a14:m>
                <a:endParaRPr lang="en-US" dirty="0"/>
              </a:p>
            </p:txBody>
          </p:sp>
        </mc:Choice>
        <mc:Fallback xmlns="">
          <p:sp>
            <p:nvSpPr>
              <p:cNvPr id="2" name="TextBox 1">
                <a:extLst>
                  <a:ext uri="{FF2B5EF4-FFF2-40B4-BE49-F238E27FC236}">
                    <a16:creationId xmlns:a16="http://schemas.microsoft.com/office/drawing/2014/main" id="{46338E7A-A40C-309F-7864-1843CDCE6959}"/>
                  </a:ext>
                </a:extLst>
              </p:cNvPr>
              <p:cNvSpPr txBox="1">
                <a:spLocks noRot="1" noChangeAspect="1" noMove="1" noResize="1" noEditPoints="1" noAdjustHandles="1" noChangeArrowheads="1" noChangeShapeType="1" noTextEdit="1"/>
              </p:cNvSpPr>
              <p:nvPr/>
            </p:nvSpPr>
            <p:spPr>
              <a:xfrm>
                <a:off x="1765111" y="1778758"/>
                <a:ext cx="2116220" cy="369332"/>
              </a:xfrm>
              <a:prstGeom prst="rect">
                <a:avLst/>
              </a:prstGeom>
              <a:blipFill>
                <a:blip r:embed="rId3"/>
                <a:stretch>
                  <a:fillRect/>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92758765-9982-AF80-2EE5-1E6AACE17E60}"/>
              </a:ext>
            </a:extLst>
          </p:cNvPr>
          <p:cNvSpPr txBox="1"/>
          <p:nvPr/>
        </p:nvSpPr>
        <p:spPr>
          <a:xfrm>
            <a:off x="957599" y="2336336"/>
            <a:ext cx="1184620" cy="369332"/>
          </a:xfrm>
          <a:prstGeom prst="rect">
            <a:avLst/>
          </a:prstGeom>
          <a:noFill/>
        </p:spPr>
        <p:txBody>
          <a:bodyPr wrap="none" rtlCol="0">
            <a:spAutoFit/>
          </a:bodyPr>
          <a:lstStyle/>
          <a:p>
            <a:r>
              <a:rPr lang="en-US" dirty="0"/>
              <a:t>significand</a:t>
            </a:r>
          </a:p>
        </p:txBody>
      </p:sp>
      <p:sp>
        <p:nvSpPr>
          <p:cNvPr id="4" name="TextBox 3">
            <a:extLst>
              <a:ext uri="{FF2B5EF4-FFF2-40B4-BE49-F238E27FC236}">
                <a16:creationId xmlns:a16="http://schemas.microsoft.com/office/drawing/2014/main" id="{925B779B-8EC0-658B-06A2-3B3AD5A12A11}"/>
              </a:ext>
            </a:extLst>
          </p:cNvPr>
          <p:cNvSpPr txBox="1"/>
          <p:nvPr/>
        </p:nvSpPr>
        <p:spPr>
          <a:xfrm>
            <a:off x="2200935" y="2672686"/>
            <a:ext cx="622286" cy="369332"/>
          </a:xfrm>
          <a:prstGeom prst="rect">
            <a:avLst/>
          </a:prstGeom>
          <a:noFill/>
        </p:spPr>
        <p:txBody>
          <a:bodyPr wrap="none" rtlCol="0">
            <a:spAutoFit/>
          </a:bodyPr>
          <a:lstStyle/>
          <a:p>
            <a:r>
              <a:rPr lang="en-US" dirty="0"/>
              <a:t>base</a:t>
            </a:r>
          </a:p>
        </p:txBody>
      </p:sp>
      <p:sp>
        <p:nvSpPr>
          <p:cNvPr id="5" name="TextBox 4">
            <a:extLst>
              <a:ext uri="{FF2B5EF4-FFF2-40B4-BE49-F238E27FC236}">
                <a16:creationId xmlns:a16="http://schemas.microsoft.com/office/drawing/2014/main" id="{059A52A5-F351-BE3E-EA82-39E6BAFC48F7}"/>
              </a:ext>
            </a:extLst>
          </p:cNvPr>
          <p:cNvSpPr txBox="1"/>
          <p:nvPr/>
        </p:nvSpPr>
        <p:spPr>
          <a:xfrm>
            <a:off x="3064332" y="2336336"/>
            <a:ext cx="1073564" cy="369332"/>
          </a:xfrm>
          <a:prstGeom prst="rect">
            <a:avLst/>
          </a:prstGeom>
          <a:noFill/>
        </p:spPr>
        <p:txBody>
          <a:bodyPr wrap="none" rtlCol="0">
            <a:spAutoFit/>
          </a:bodyPr>
          <a:lstStyle/>
          <a:p>
            <a:r>
              <a:rPr lang="en-US" dirty="0"/>
              <a:t>exponent</a:t>
            </a:r>
          </a:p>
        </p:txBody>
      </p:sp>
      <p:cxnSp>
        <p:nvCxnSpPr>
          <p:cNvPr id="7" name="Straight Arrow Connector 6">
            <a:extLst>
              <a:ext uri="{FF2B5EF4-FFF2-40B4-BE49-F238E27FC236}">
                <a16:creationId xmlns:a16="http://schemas.microsoft.com/office/drawing/2014/main" id="{B6EEF748-DB68-D668-111E-7FB1DA7500E8}"/>
              </a:ext>
            </a:extLst>
          </p:cNvPr>
          <p:cNvCxnSpPr>
            <a:stCxn id="3" idx="0"/>
          </p:cNvCxnSpPr>
          <p:nvPr/>
        </p:nvCxnSpPr>
        <p:spPr>
          <a:xfrm flipV="1">
            <a:off x="1549909" y="2115402"/>
            <a:ext cx="347131" cy="22093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70242FB3-4692-64D3-2CD9-BFB13844D14B}"/>
              </a:ext>
            </a:extLst>
          </p:cNvPr>
          <p:cNvCxnSpPr>
            <a:cxnSpLocks/>
            <a:stCxn id="4" idx="0"/>
          </p:cNvCxnSpPr>
          <p:nvPr/>
        </p:nvCxnSpPr>
        <p:spPr>
          <a:xfrm flipV="1">
            <a:off x="2512078" y="2115402"/>
            <a:ext cx="145788" cy="5572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2D1132AC-9D4F-4D50-B72D-80E307104D2D}"/>
              </a:ext>
            </a:extLst>
          </p:cNvPr>
          <p:cNvCxnSpPr>
            <a:cxnSpLocks/>
            <a:stCxn id="5" idx="0"/>
          </p:cNvCxnSpPr>
          <p:nvPr/>
        </p:nvCxnSpPr>
        <p:spPr>
          <a:xfrm flipH="1" flipV="1">
            <a:off x="2961565" y="2001671"/>
            <a:ext cx="639549" cy="3346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A52F23BF-B516-F16C-E239-CF372D7C0D94}"/>
              </a:ext>
            </a:extLst>
          </p:cNvPr>
          <p:cNvSpPr txBox="1"/>
          <p:nvPr/>
        </p:nvSpPr>
        <p:spPr>
          <a:xfrm>
            <a:off x="5800299" y="1817518"/>
            <a:ext cx="1439818" cy="661143"/>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char c1;</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c1 = ‘a’;</a:t>
            </a:r>
          </a:p>
        </p:txBody>
      </p:sp>
      <p:sp>
        <p:nvSpPr>
          <p:cNvPr id="15" name="TextBox 14">
            <a:extLst>
              <a:ext uri="{FF2B5EF4-FFF2-40B4-BE49-F238E27FC236}">
                <a16:creationId xmlns:a16="http://schemas.microsoft.com/office/drawing/2014/main" id="{5341EAAC-CC6E-5309-0AAB-9DCECE3F1E5D}"/>
              </a:ext>
            </a:extLst>
          </p:cNvPr>
          <p:cNvSpPr txBox="1"/>
          <p:nvPr/>
        </p:nvSpPr>
        <p:spPr>
          <a:xfrm>
            <a:off x="8993875" y="1915235"/>
            <a:ext cx="881973" cy="369332"/>
          </a:xfrm>
          <a:prstGeom prst="rect">
            <a:avLst/>
          </a:prstGeom>
          <a:noFill/>
        </p:spPr>
        <p:txBody>
          <a:bodyPr wrap="none" rtlCol="0">
            <a:spAutoFit/>
          </a:bodyPr>
          <a:lstStyle/>
          <a:p>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abc</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endParaRPr lang="en-US" dirty="0"/>
          </a:p>
        </p:txBody>
      </p:sp>
      <p:sp>
        <p:nvSpPr>
          <p:cNvPr id="16" name="TextBox 15">
            <a:extLst>
              <a:ext uri="{FF2B5EF4-FFF2-40B4-BE49-F238E27FC236}">
                <a16:creationId xmlns:a16="http://schemas.microsoft.com/office/drawing/2014/main" id="{0EDA7903-F8FE-59D0-241B-522D438C3C9D}"/>
              </a:ext>
            </a:extLst>
          </p:cNvPr>
          <p:cNvSpPr txBox="1"/>
          <p:nvPr/>
        </p:nvSpPr>
        <p:spPr>
          <a:xfrm>
            <a:off x="950396" y="3492817"/>
            <a:ext cx="8188656" cy="1516056"/>
          </a:xfrm>
          <a:prstGeom prst="rect">
            <a:avLst/>
          </a:prstGeom>
          <a:noFill/>
        </p:spPr>
        <p:txBody>
          <a:bodyPr wrap="square" rtlCol="0">
            <a:spAutoFit/>
          </a:bodyPr>
          <a:lstStyle/>
          <a:p>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enum</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colors {red, green, blue, yellow, cyan, magenta};</a:t>
            </a:r>
          </a:p>
          <a:p>
            <a:endParaRPr lang="en-US" dirty="0">
              <a:latin typeface="Lucida Sans Typewriter" panose="020B0509030504030204" pitchFamily="49" charset="0"/>
              <a:ea typeface="Calibri" panose="020F0502020204030204" pitchFamily="34" charset="0"/>
              <a:cs typeface="Courier New" panose="02070309020205020404" pitchFamily="49" charset="0"/>
            </a:endParaRP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float f;</a:t>
            </a:r>
          </a:p>
          <a:p>
            <a:endParaRPr lang="en-US" dirty="0"/>
          </a:p>
        </p:txBody>
      </p:sp>
      <p:sp>
        <p:nvSpPr>
          <p:cNvPr id="6" name="Footer Placeholder 5">
            <a:extLst>
              <a:ext uri="{FF2B5EF4-FFF2-40B4-BE49-F238E27FC236}">
                <a16:creationId xmlns:a16="http://schemas.microsoft.com/office/drawing/2014/main" id="{53D7A454-C4F7-B830-4DCD-6423B34F4AE8}"/>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1179940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042120-E5DD-D6AF-6712-0F208BC62053}"/>
              </a:ext>
            </a:extLst>
          </p:cNvPr>
          <p:cNvSpPr txBox="1"/>
          <p:nvPr/>
        </p:nvSpPr>
        <p:spPr>
          <a:xfrm>
            <a:off x="2815988" y="1592239"/>
            <a:ext cx="5666936" cy="2735685"/>
          </a:xfrm>
          <a:prstGeom prst="rect">
            <a:avLst/>
          </a:prstGeom>
          <a:noFill/>
        </p:spPr>
        <p:txBody>
          <a:bodyPr wrap="none" rtlCol="0">
            <a:spAutoFit/>
          </a:bodyPr>
          <a:lstStyle/>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0;</a:t>
            </a:r>
          </a:p>
          <a:p>
            <a:pPr marL="0" marR="0" indent="45720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(“outer before: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%d\n”,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int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1;</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(“inner: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%d\n”,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indent="45720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indent="457200">
              <a:lnSpc>
                <a:spcPct val="107000"/>
              </a:lnSpc>
            </a:pP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printf</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(“outer after: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 = %d\n”, </a:t>
            </a:r>
            <a:r>
              <a:rPr lang="en-US" sz="1800" dirty="0" err="1">
                <a:effectLst/>
                <a:latin typeface="Lucida Sans Typewriter" panose="020B0509030504030204" pitchFamily="49" charset="0"/>
                <a:ea typeface="Calibri" panose="020F0502020204030204" pitchFamily="34" charset="0"/>
                <a:cs typeface="Courier New" panose="02070309020205020404" pitchFamily="49" charset="0"/>
              </a:rPr>
              <a:t>i</a:t>
            </a: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a:p>
            <a:pPr marL="0" marR="0">
              <a:lnSpc>
                <a:spcPct val="107000"/>
              </a:lnSpc>
            </a:pPr>
            <a:r>
              <a:rPr lang="en-US" sz="1800" dirty="0">
                <a:effectLst/>
                <a:latin typeface="Lucida Sans Typewriter" panose="020B0509030504030204" pitchFamily="49" charset="0"/>
                <a:ea typeface="Calibri" panose="020F0502020204030204" pitchFamily="34" charset="0"/>
                <a:cs typeface="Courier New" panose="02070309020205020404" pitchFamily="49" charset="0"/>
              </a:rPr>
              <a:t>}</a:t>
            </a:r>
          </a:p>
        </p:txBody>
      </p:sp>
      <p:sp>
        <p:nvSpPr>
          <p:cNvPr id="3" name="TextBox 2">
            <a:extLst>
              <a:ext uri="{FF2B5EF4-FFF2-40B4-BE49-F238E27FC236}">
                <a16:creationId xmlns:a16="http://schemas.microsoft.com/office/drawing/2014/main" id="{E0C37300-C58E-3AC2-C171-04FB18C316D1}"/>
              </a:ext>
            </a:extLst>
          </p:cNvPr>
          <p:cNvSpPr txBox="1"/>
          <p:nvPr/>
        </p:nvSpPr>
        <p:spPr>
          <a:xfrm>
            <a:off x="3512025" y="1592239"/>
            <a:ext cx="1326389" cy="369332"/>
          </a:xfrm>
          <a:prstGeom prst="rect">
            <a:avLst/>
          </a:prstGeom>
          <a:noFill/>
        </p:spPr>
        <p:txBody>
          <a:bodyPr wrap="none" rtlCol="0">
            <a:spAutoFit/>
          </a:bodyPr>
          <a:lstStyle/>
          <a:p>
            <a:r>
              <a:rPr lang="en-US" dirty="0"/>
              <a:t>outer scope</a:t>
            </a:r>
          </a:p>
        </p:txBody>
      </p:sp>
      <p:sp>
        <p:nvSpPr>
          <p:cNvPr id="4" name="TextBox 3">
            <a:extLst>
              <a:ext uri="{FF2B5EF4-FFF2-40B4-BE49-F238E27FC236}">
                <a16:creationId xmlns:a16="http://schemas.microsoft.com/office/drawing/2014/main" id="{ACE92A8B-AF5A-D496-C11B-D80365C83349}"/>
              </a:ext>
            </a:extLst>
          </p:cNvPr>
          <p:cNvSpPr txBox="1"/>
          <p:nvPr/>
        </p:nvSpPr>
        <p:spPr>
          <a:xfrm>
            <a:off x="3955577" y="2445224"/>
            <a:ext cx="1274388" cy="369332"/>
          </a:xfrm>
          <a:prstGeom prst="rect">
            <a:avLst/>
          </a:prstGeom>
          <a:noFill/>
        </p:spPr>
        <p:txBody>
          <a:bodyPr wrap="none" rtlCol="0">
            <a:spAutoFit/>
          </a:bodyPr>
          <a:lstStyle/>
          <a:p>
            <a:r>
              <a:rPr lang="en-US" dirty="0"/>
              <a:t>inner scope</a:t>
            </a:r>
          </a:p>
        </p:txBody>
      </p:sp>
      <p:sp>
        <p:nvSpPr>
          <p:cNvPr id="5" name="Footer Placeholder 4">
            <a:extLst>
              <a:ext uri="{FF2B5EF4-FFF2-40B4-BE49-F238E27FC236}">
                <a16:creationId xmlns:a16="http://schemas.microsoft.com/office/drawing/2014/main" id="{67EAB4B1-22F8-CA41-AB4D-4A1E70DC4458}"/>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501348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251240-F887-C10B-A276-ACDDBCA2A411}"/>
              </a:ext>
            </a:extLst>
          </p:cNvPr>
          <p:cNvSpPr>
            <a:spLocks noGrp="1"/>
          </p:cNvSpPr>
          <p:nvPr>
            <p:ph idx="1"/>
          </p:nvPr>
        </p:nvSpPr>
        <p:spPr>
          <a:xfrm>
            <a:off x="838200" y="1220575"/>
            <a:ext cx="10515600" cy="4351338"/>
          </a:xfrm>
        </p:spPr>
        <p:txBody>
          <a:bodyPr/>
          <a:lstStyle/>
          <a:p>
            <a:pPr marL="0" indent="0">
              <a:buNone/>
            </a:pPr>
            <a:r>
              <a:rPr lang="en-US" dirty="0"/>
              <a:t>Global variables are visible to the entire program.</a:t>
            </a:r>
          </a:p>
          <a:p>
            <a:pPr marL="0" indent="0">
              <a:buNone/>
            </a:pPr>
            <a:endParaRPr lang="en-US" dirty="0"/>
          </a:p>
          <a:p>
            <a:pPr marL="0" indent="0">
              <a:buNone/>
            </a:pPr>
            <a:r>
              <a:rPr lang="en-US" dirty="0"/>
              <a:t>Stack variables are allocated at function entry and deallocated at function exit.</a:t>
            </a:r>
          </a:p>
          <a:p>
            <a:pPr marL="0" indent="0">
              <a:buNone/>
            </a:pPr>
            <a:endParaRPr lang="en-US" dirty="0"/>
          </a:p>
          <a:p>
            <a:pPr marL="0" indent="0">
              <a:buNone/>
            </a:pPr>
            <a:r>
              <a:rPr lang="en-US" dirty="0"/>
              <a:t>Heap variables are allocated and deallocated as-needed.</a:t>
            </a:r>
          </a:p>
        </p:txBody>
      </p:sp>
      <p:sp>
        <p:nvSpPr>
          <p:cNvPr id="2" name="Footer Placeholder 1">
            <a:extLst>
              <a:ext uri="{FF2B5EF4-FFF2-40B4-BE49-F238E27FC236}">
                <a16:creationId xmlns:a16="http://schemas.microsoft.com/office/drawing/2014/main" id="{812130F9-5A9F-2935-CA65-A07AD9EFE4CF}"/>
              </a:ext>
            </a:extLst>
          </p:cNvPr>
          <p:cNvSpPr>
            <a:spLocks noGrp="1"/>
          </p:cNvSpPr>
          <p:nvPr>
            <p:ph type="ftr" sz="quarter" idx="11"/>
          </p:nvPr>
        </p:nvSpPr>
        <p:spPr/>
        <p:txBody>
          <a:bodyPr/>
          <a:lstStyle/>
          <a:p>
            <a:r>
              <a:rPr lang="en-US"/>
              <a:t>© 2025 Marilyn Wolf</a:t>
            </a:r>
          </a:p>
        </p:txBody>
      </p:sp>
    </p:spTree>
    <p:extLst>
      <p:ext uri="{BB962C8B-B14F-4D97-AF65-F5344CB8AC3E}">
        <p14:creationId xmlns:p14="http://schemas.microsoft.com/office/powerpoint/2010/main" val="2458704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523</TotalTime>
  <Words>2323</Words>
  <Application>Microsoft Office PowerPoint</Application>
  <PresentationFormat>Widescreen</PresentationFormat>
  <Paragraphs>449</Paragraphs>
  <Slides>32</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Aptos</vt:lpstr>
      <vt:lpstr>Arial</vt:lpstr>
      <vt:lpstr>Calibri</vt:lpstr>
      <vt:lpstr>Calibri Light</vt:lpstr>
      <vt:lpstr>Cambria Math</vt:lpstr>
      <vt:lpstr>Lucida Sans Typewriter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Nebraska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Marilyn Wolf</dc:creator>
  <cp:lastModifiedBy>Marilyn Wolf</cp:lastModifiedBy>
  <cp:revision>73</cp:revision>
  <dcterms:created xsi:type="dcterms:W3CDTF">2023-12-22T19:28:18Z</dcterms:created>
  <dcterms:modified xsi:type="dcterms:W3CDTF">2026-03-25T15:21:51Z</dcterms:modified>
</cp:coreProperties>
</file>